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64" r:id="rId5"/>
    <p:sldId id="267" r:id="rId6"/>
    <p:sldId id="256" r:id="rId7"/>
    <p:sldId id="263" r:id="rId8"/>
    <p:sldId id="262" r:id="rId9"/>
    <p:sldId id="265" r:id="rId10"/>
    <p:sldId id="268" r:id="rId1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A27"/>
    <a:srgbClr val="D83B2D"/>
    <a:srgbClr val="051D42"/>
    <a:srgbClr val="051E42"/>
    <a:srgbClr val="061E42"/>
    <a:srgbClr val="CC2000"/>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6A1EB-C66B-821C-E5A0-C328E1C91BCA}" v="672" dt="2024-09-18T10:08:48.915"/>
    <p1510:client id="{73C1BE81-8CDC-4346-9364-FF7A9627A2FA}" v="13" dt="2024-09-17T15:43:08.864"/>
    <p1510:client id="{82F43BF3-1C6F-CC45-9C56-E98C494DC829}" v="1" dt="2024-09-18T10:26:32.331"/>
    <p1510:client id="{95A1FD96-64E0-49E0-A142-A8E8AF063CCB}" v="21" dt="2024-09-18T09:27:12.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568" y="-4060"/>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2B7AC-3B14-49AC-B6EF-BCC89A3DDC7E}" type="datetimeFigureOut">
              <a:rPr lang="en-GB" smtClean="0"/>
              <a:t>27/09/2024</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56A0F-1843-4B8D-B72E-1CE6DC0B4BBC}" type="slidenum">
              <a:rPr lang="en-GB" smtClean="0"/>
              <a:t>‹#›</a:t>
            </a:fld>
            <a:endParaRPr lang="en-GB"/>
          </a:p>
        </p:txBody>
      </p:sp>
    </p:spTree>
    <p:extLst>
      <p:ext uri="{BB962C8B-B14F-4D97-AF65-F5344CB8AC3E}">
        <p14:creationId xmlns:p14="http://schemas.microsoft.com/office/powerpoint/2010/main" val="317462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A56A0F-1843-4B8D-B72E-1CE6DC0B4BBC}" type="slidenum">
              <a:rPr lang="en-GB" smtClean="0"/>
              <a:t>7</a:t>
            </a:fld>
            <a:endParaRPr lang="en-GB"/>
          </a:p>
        </p:txBody>
      </p:sp>
    </p:spTree>
    <p:extLst>
      <p:ext uri="{BB962C8B-B14F-4D97-AF65-F5344CB8AC3E}">
        <p14:creationId xmlns:p14="http://schemas.microsoft.com/office/powerpoint/2010/main" val="1666886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A38E1DD-B747-7544-A8F7-A75915D7BDA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38E1DD-B747-7544-A8F7-A75915D7BDA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38E1DD-B747-7544-A8F7-A75915D7BDA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38E1DD-B747-7544-A8F7-A75915D7BDA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A38E1DD-B747-7544-A8F7-A75915D7BDA9}"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A38E1DD-B747-7544-A8F7-A75915D7BDA9}"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A38E1DD-B747-7544-A8F7-A75915D7BDA9}"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9/27/2024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Pedro.Viveiros@HampshireFA.com" TargetMode="External"/><Relationship Id="rId1" Type="http://schemas.openxmlformats.org/officeDocument/2006/relationships/slideLayout" Target="../slideLayouts/slideLayout2.xml"/><Relationship Id="rId5" Type="http://schemas.openxmlformats.org/officeDocument/2006/relationships/hyperlink" Target="https://www.simplyhealth.co.uk/businesses/health-plans"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forms.office.com/e/qMehym0r26" TargetMode="External"/><Relationship Id="rId4" Type="http://schemas.openxmlformats.org/officeDocument/2006/relationships/hyperlink" Target="https://forms.office.com/e/5DjQPEMsWB"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e/5DjQPEMsWB"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forms.office.com/e/Dc3ZhpZZ2j"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a:solidFill>
                  <a:schemeClr val="bg1"/>
                </a:solidFill>
                <a:latin typeface="Barlow Condensed SemiBold" pitchFamily="2" charset="77"/>
              </a:rPr>
              <a:t>EMPLOYMENT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067557" cy="249696"/>
          </a:xfrm>
          <a:prstGeom prst="rect">
            <a:avLst/>
          </a:prstGeom>
          <a:noFill/>
        </p:spPr>
        <p:txBody>
          <a:bodyPr wrap="square" rtlCol="0">
            <a:spAutoFit/>
          </a:bodyPr>
          <a:lstStyle/>
          <a:p>
            <a:r>
              <a:rPr lang="en-US" sz="1000">
                <a:solidFill>
                  <a:srgbClr val="061E42"/>
                </a:solidFill>
                <a:latin typeface="Barlow Condensed Medium" pitchFamily="2" charset="77"/>
              </a:rPr>
              <a:t>Disability &amp; Health Football Development Officer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US" sz="2000">
                <a:solidFill>
                  <a:schemeClr val="bg1"/>
                </a:solidFill>
                <a:latin typeface="Barlow Condensed Medium" pitchFamily="2" charset="77"/>
              </a:rPr>
              <a:t>Disability &amp; Health Football Development Officer </a:t>
            </a: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a:solidFill>
                  <a:srgbClr val="D83B27"/>
                </a:solidFill>
                <a:latin typeface="Barlow Condensed ExtraBold" pitchFamily="2" charset="77"/>
              </a:rPr>
              <a:t>WHAT IS IN THIS PACK?</a:t>
            </a:r>
          </a:p>
        </p:txBody>
      </p:sp>
      <p:sp>
        <p:nvSpPr>
          <p:cNvPr id="7" name="TextBox 6">
            <a:extLst>
              <a:ext uri="{FF2B5EF4-FFF2-40B4-BE49-F238E27FC236}">
                <a16:creationId xmlns:a16="http://schemas.microsoft.com/office/drawing/2014/main" id="{6EF8A0DC-5FD0-9F4B-806A-2F01348197C8}"/>
              </a:ext>
            </a:extLst>
          </p:cNvPr>
          <p:cNvSpPr txBox="1"/>
          <p:nvPr/>
        </p:nvSpPr>
        <p:spPr>
          <a:xfrm>
            <a:off x="550864" y="1606921"/>
            <a:ext cx="6510245" cy="4078039"/>
          </a:xfrm>
          <a:prstGeom prst="rect">
            <a:avLst/>
          </a:prstGeom>
          <a:noFill/>
        </p:spPr>
        <p:txBody>
          <a:bodyPr wrap="square" rtlCol="0">
            <a:spAutoFit/>
          </a:bodyPr>
          <a:lstStyle/>
          <a:p>
            <a:pPr algn="just">
              <a:spcAft>
                <a:spcPts val="600"/>
              </a:spcAft>
            </a:pPr>
            <a:r>
              <a:rPr lang="en-US" sz="4400" b="1">
                <a:solidFill>
                  <a:srgbClr val="D83B27"/>
                </a:solidFill>
                <a:latin typeface="Barlow Condensed SemiBold" pitchFamily="2" charset="77"/>
              </a:rPr>
              <a:t>1</a:t>
            </a:r>
            <a:r>
              <a:rPr lang="en-US" sz="4400" b="1">
                <a:solidFill>
                  <a:srgbClr val="DE3D3B"/>
                </a:solidFill>
                <a:latin typeface="Barlow Condensed SemiBold" pitchFamily="2" charset="77"/>
              </a:rPr>
              <a:t> </a:t>
            </a:r>
            <a:r>
              <a:rPr lang="en-US" sz="2000" b="1">
                <a:solidFill>
                  <a:schemeClr val="tx1">
                    <a:lumMod val="85000"/>
                    <a:lumOff val="15000"/>
                  </a:schemeClr>
                </a:solidFill>
                <a:latin typeface="Barlow Condensed SemiBold" pitchFamily="2" charset="77"/>
              </a:rPr>
              <a:t>Job Advert &amp; Description</a:t>
            </a:r>
            <a:endParaRPr lang="en-US" sz="2000" b="1" dirty="0">
              <a:solidFill>
                <a:schemeClr val="tx1">
                  <a:lumMod val="85000"/>
                  <a:lumOff val="15000"/>
                </a:schemeClr>
              </a:solidFill>
              <a:latin typeface="Barlow Condensed SemiBold" pitchFamily="2" charset="77"/>
            </a:endParaRPr>
          </a:p>
          <a:p>
            <a:pPr algn="just">
              <a:spcAft>
                <a:spcPts val="600"/>
              </a:spcAft>
            </a:pPr>
            <a:r>
              <a:rPr lang="en-US" sz="4400" b="1">
                <a:solidFill>
                  <a:srgbClr val="D83B27"/>
                </a:solidFill>
                <a:latin typeface="Barlow Condensed SemiBold" pitchFamily="2" charset="77"/>
              </a:rPr>
              <a:t>2 </a:t>
            </a:r>
            <a:r>
              <a:rPr lang="en-US" sz="2000" b="1">
                <a:solidFill>
                  <a:schemeClr val="tx1">
                    <a:lumMod val="85000"/>
                    <a:lumOff val="15000"/>
                  </a:schemeClr>
                </a:solidFill>
                <a:latin typeface="Barlow Condensed SemiBold" pitchFamily="2" charset="77"/>
              </a:rPr>
              <a:t>Application Process</a:t>
            </a:r>
            <a:endParaRPr lang="en-US" sz="2000" b="1" dirty="0">
              <a:solidFill>
                <a:schemeClr val="tx1">
                  <a:lumMod val="85000"/>
                  <a:lumOff val="15000"/>
                </a:schemeClr>
              </a:solidFill>
              <a:latin typeface="Barlow Condensed SemiBold" pitchFamily="2" charset="77"/>
            </a:endParaRPr>
          </a:p>
          <a:p>
            <a:pPr algn="just">
              <a:spcAft>
                <a:spcPts val="600"/>
              </a:spcAft>
            </a:pPr>
            <a:r>
              <a:rPr lang="en-US" sz="4400" b="1">
                <a:solidFill>
                  <a:srgbClr val="D83B27"/>
                </a:solidFill>
                <a:latin typeface="Barlow Condensed SemiBold" pitchFamily="2" charset="77"/>
              </a:rPr>
              <a:t>3</a:t>
            </a:r>
            <a:r>
              <a:rPr lang="en-US" sz="4400" b="1">
                <a:solidFill>
                  <a:srgbClr val="DE3D3B"/>
                </a:solidFill>
                <a:latin typeface="Barlow Condensed SemiBold" pitchFamily="2" charset="77"/>
              </a:rPr>
              <a:t> </a:t>
            </a:r>
            <a:r>
              <a:rPr lang="en-US" sz="2000" b="1">
                <a:solidFill>
                  <a:schemeClr val="tx1">
                    <a:lumMod val="85000"/>
                    <a:lumOff val="15000"/>
                  </a:schemeClr>
                </a:solidFill>
                <a:latin typeface="Barlow Condensed SemiBold" pitchFamily="2" charset="77"/>
              </a:rPr>
              <a:t>Full Role Profile &amp; Person Specification</a:t>
            </a:r>
            <a:endParaRPr lang="en-US" sz="2000" b="1" dirty="0">
              <a:solidFill>
                <a:schemeClr val="tx1">
                  <a:lumMod val="85000"/>
                  <a:lumOff val="15000"/>
                </a:schemeClr>
              </a:solidFill>
              <a:latin typeface="Barlow Condensed SemiBold" pitchFamily="2" charset="77"/>
            </a:endParaRPr>
          </a:p>
          <a:p>
            <a:pPr algn="just">
              <a:spcAft>
                <a:spcPts val="600"/>
              </a:spcAft>
            </a:pPr>
            <a:r>
              <a:rPr kumimoji="0" lang="en-US" sz="4400" b="1" i="0" u="none" strike="noStrike" kern="1200" cap="none" spc="0" normalizeH="0" baseline="0" noProof="0" dirty="0">
                <a:ln>
                  <a:noFill/>
                </a:ln>
                <a:solidFill>
                  <a:srgbClr val="D83B27"/>
                </a:solidFill>
                <a:effectLst/>
                <a:uLnTx/>
                <a:uFillTx/>
                <a:latin typeface="Barlow Condensed SemiBold" pitchFamily="2" charset="77"/>
                <a:ea typeface="+mn-ea"/>
                <a:cs typeface="+mn-cs"/>
              </a:rPr>
              <a:t>4</a:t>
            </a:r>
            <a:r>
              <a:rPr kumimoji="0" lang="en-US" sz="4400" b="1" i="0" u="none" strike="noStrike" kern="1200" cap="none" spc="0" normalizeH="0" baseline="0" noProof="0" dirty="0">
                <a:ln>
                  <a:noFill/>
                </a:ln>
                <a:solidFill>
                  <a:srgbClr val="DE3D3B"/>
                </a:solidFill>
                <a:effectLst/>
                <a:uLnTx/>
                <a:uFillTx/>
                <a:latin typeface="Barlow Condensed SemiBold" pitchFamily="2" charset="77"/>
                <a:ea typeface="+mn-ea"/>
                <a:cs typeface="+mn-cs"/>
              </a:rPr>
              <a:t> </a:t>
            </a:r>
            <a:r>
              <a:rPr kumimoji="0" lang="en-US" sz="2000" b="1" i="0" u="none" strike="noStrike" kern="1200" cap="none" spc="0" normalizeH="0" baseline="0" noProof="0" dirty="0">
                <a:ln>
                  <a:noFill/>
                </a:ln>
                <a:solidFill>
                  <a:prstClr val="black">
                    <a:lumMod val="85000"/>
                    <a:lumOff val="15000"/>
                  </a:prstClr>
                </a:solidFill>
                <a:effectLst/>
                <a:uLnTx/>
                <a:uFillTx/>
                <a:latin typeface="Barlow Condensed SemiBold" pitchFamily="2" charset="77"/>
                <a:ea typeface="+mn-ea"/>
                <a:cs typeface="+mn-cs"/>
              </a:rPr>
              <a:t>Glossary of Terms</a:t>
            </a:r>
            <a:endParaRPr lang="en-US" sz="2000" b="1" dirty="0">
              <a:solidFill>
                <a:schemeClr val="tx1">
                  <a:lumMod val="85000"/>
                  <a:lumOff val="15000"/>
                </a:schemeClr>
              </a:solidFill>
              <a:latin typeface="Barlow Condensed SemiBold" pitchFamily="2" charset="77"/>
            </a:endParaRPr>
          </a:p>
          <a:p>
            <a:pPr algn="just"/>
            <a:endParaRPr lang="en-US" sz="1100" b="1" dirty="0">
              <a:solidFill>
                <a:schemeClr val="tx1">
                  <a:lumMod val="85000"/>
                  <a:lumOff val="15000"/>
                </a:schemeClr>
              </a:solidFill>
              <a:latin typeface="Barlow Condensed SemiBold" pitchFamily="2" charset="77"/>
            </a:endParaRPr>
          </a:p>
          <a:p>
            <a:pPr algn="just"/>
            <a:r>
              <a:rPr lang="en-US" sz="1600">
                <a:solidFill>
                  <a:schemeClr val="tx1">
                    <a:lumMod val="85000"/>
                    <a:lumOff val="15000"/>
                  </a:schemeClr>
                </a:solidFill>
                <a:latin typeface="Barlow Condensed SemiBold" pitchFamily="2" charset="77"/>
              </a:rPr>
              <a:t>If you would like to discuss the role further or have any questions, please contact </a:t>
            </a:r>
            <a:r>
              <a:rPr lang="en-GB" sz="1600">
                <a:solidFill>
                  <a:srgbClr val="D83B2D"/>
                </a:solidFill>
                <a:latin typeface="Barlow Condensed SemiBold" pitchFamily="2" charset="77"/>
              </a:rPr>
              <a:t>Pedro Viveiros </a:t>
            </a:r>
            <a:r>
              <a:rPr lang="en-GB" sz="1600">
                <a:solidFill>
                  <a:schemeClr val="tx1">
                    <a:lumMod val="85000"/>
                    <a:lumOff val="15000"/>
                  </a:schemeClr>
                </a:solidFill>
                <a:latin typeface="Barlow Condensed SemiBold" pitchFamily="2" charset="77"/>
              </a:rPr>
              <a:t>(</a:t>
            </a:r>
            <a:r>
              <a:rPr lang="en-GB" sz="1600">
                <a:latin typeface="Barlow Condensed SemiBold" pitchFamily="2" charset="77"/>
              </a:rPr>
              <a:t>E: </a:t>
            </a:r>
            <a:r>
              <a:rPr lang="en-GB" sz="1600">
                <a:solidFill>
                  <a:srgbClr val="D83B2D"/>
                </a:solidFill>
                <a:latin typeface="Barlow Condensed SemiBold" pitchFamily="2" charset="77"/>
                <a:hlinkClick r:id="rId2">
                  <a:extLst>
                    <a:ext uri="{A12FA001-AC4F-418D-AE19-62706E023703}">
                      <ahyp:hlinkClr xmlns:ahyp="http://schemas.microsoft.com/office/drawing/2018/hyperlinkcolor" val="tx"/>
                    </a:ext>
                  </a:extLst>
                </a:hlinkClick>
              </a:rPr>
              <a:t>Pedro.Viveiros@HampshireFA.com</a:t>
            </a:r>
            <a:r>
              <a:rPr lang="en-GB" sz="1600">
                <a:solidFill>
                  <a:srgbClr val="D83B2D"/>
                </a:solidFill>
                <a:latin typeface="Barlow Condensed SemiBold" pitchFamily="2" charset="77"/>
              </a:rPr>
              <a:t> </a:t>
            </a:r>
            <a:r>
              <a:rPr lang="en-GB" sz="1600">
                <a:latin typeface="Barlow Condensed SemiBold" pitchFamily="2" charset="77"/>
              </a:rPr>
              <a:t>| T:</a:t>
            </a:r>
            <a:r>
              <a:rPr lang="en-GB" sz="1600">
                <a:solidFill>
                  <a:srgbClr val="DE3C3B"/>
                </a:solidFill>
                <a:latin typeface="Barlow Condensed SemiBold" pitchFamily="2" charset="77"/>
              </a:rPr>
              <a:t> 01256 853 015</a:t>
            </a:r>
            <a:r>
              <a:rPr lang="en-GB" sz="1600">
                <a:latin typeface="Barlow Condensed SemiBold" pitchFamily="2" charset="77"/>
              </a:rPr>
              <a:t>)</a:t>
            </a:r>
          </a:p>
          <a:p>
            <a:pPr algn="just"/>
            <a:endParaRPr lang="en-US" sz="2000" b="1">
              <a:solidFill>
                <a:schemeClr val="tx1">
                  <a:lumMod val="85000"/>
                  <a:lumOff val="15000"/>
                </a:schemeClr>
              </a:solidFill>
              <a:latin typeface="Barlow Condensed SemiBold" pitchFamily="2" charset="77"/>
            </a:endParaRPr>
          </a:p>
        </p:txBody>
      </p:sp>
      <p:sp>
        <p:nvSpPr>
          <p:cNvPr id="2" name="TextBox 1">
            <a:extLst>
              <a:ext uri="{FF2B5EF4-FFF2-40B4-BE49-F238E27FC236}">
                <a16:creationId xmlns:a16="http://schemas.microsoft.com/office/drawing/2014/main" id="{2411F6A7-2779-8DFC-AEAB-8E6FBD55B4D2}"/>
              </a:ext>
            </a:extLst>
          </p:cNvPr>
          <p:cNvSpPr txBox="1"/>
          <p:nvPr/>
        </p:nvSpPr>
        <p:spPr>
          <a:xfrm>
            <a:off x="212356" y="238540"/>
            <a:ext cx="3067557" cy="249696"/>
          </a:xfrm>
          <a:prstGeom prst="rect">
            <a:avLst/>
          </a:prstGeom>
          <a:noFill/>
        </p:spPr>
        <p:txBody>
          <a:bodyPr wrap="square" rtlCol="0">
            <a:spAutoFit/>
          </a:bodyPr>
          <a:lstStyle/>
          <a:p>
            <a:r>
              <a:rPr lang="en-US" sz="1000">
                <a:solidFill>
                  <a:srgbClr val="061E42"/>
                </a:solidFill>
                <a:latin typeface="Barlow Condensed Medium" pitchFamily="2" charset="77"/>
              </a:rPr>
              <a:t>Disability &amp; Health Football Development Officer | Hampshire FA</a:t>
            </a:r>
          </a:p>
        </p:txBody>
      </p:sp>
      <p:grpSp>
        <p:nvGrpSpPr>
          <p:cNvPr id="17" name="Group 16">
            <a:extLst>
              <a:ext uri="{FF2B5EF4-FFF2-40B4-BE49-F238E27FC236}">
                <a16:creationId xmlns:a16="http://schemas.microsoft.com/office/drawing/2014/main" id="{199D896A-3121-0040-9604-09043F1DA007}"/>
              </a:ext>
            </a:extLst>
          </p:cNvPr>
          <p:cNvGrpSpPr/>
          <p:nvPr/>
        </p:nvGrpSpPr>
        <p:grpSpPr>
          <a:xfrm>
            <a:off x="-13577" y="5477108"/>
            <a:ext cx="7582414" cy="5227957"/>
            <a:chOff x="-13577" y="5477108"/>
            <a:chExt cx="7582414" cy="5227957"/>
          </a:xfrm>
        </p:grpSpPr>
        <p:pic>
          <p:nvPicPr>
            <p:cNvPr id="8" name="Picture 7">
              <a:extLst>
                <a:ext uri="{FF2B5EF4-FFF2-40B4-BE49-F238E27FC236}">
                  <a16:creationId xmlns:a16="http://schemas.microsoft.com/office/drawing/2014/main" id="{658FEC6E-9F01-0D01-4F22-212C68EC5631}"/>
                </a:ext>
              </a:extLst>
            </p:cNvPr>
            <p:cNvPicPr>
              <a:picLocks noChangeAspect="1"/>
            </p:cNvPicPr>
            <p:nvPr/>
          </p:nvPicPr>
          <p:blipFill>
            <a:blip r:embed="rId3"/>
            <a:srcRect l="9083" t="7846" r="9227" b="7846"/>
            <a:stretch/>
          </p:blipFill>
          <p:spPr>
            <a:xfrm>
              <a:off x="-13577" y="5477108"/>
              <a:ext cx="7573252" cy="5214705"/>
            </a:xfrm>
            <a:prstGeom prst="rect">
              <a:avLst/>
            </a:prstGeom>
          </p:spPr>
        </p:pic>
        <p:sp>
          <p:nvSpPr>
            <p:cNvPr id="5" name="Rectangle 4">
              <a:extLst>
                <a:ext uri="{FF2B5EF4-FFF2-40B4-BE49-F238E27FC236}">
                  <a16:creationId xmlns:a16="http://schemas.microsoft.com/office/drawing/2014/main" id="{7383DA65-A9C2-10C3-029A-A2241717100C}"/>
                </a:ext>
              </a:extLst>
            </p:cNvPr>
            <p:cNvSpPr/>
            <p:nvPr/>
          </p:nvSpPr>
          <p:spPr>
            <a:xfrm>
              <a:off x="-13577" y="5505471"/>
              <a:ext cx="7573252" cy="5199594"/>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4"/>
            <a:stretch>
              <a:fillRect/>
            </a:stretch>
          </p:blipFill>
          <p:spPr>
            <a:xfrm>
              <a:off x="3508539" y="9788823"/>
              <a:ext cx="542596" cy="772571"/>
            </a:xfrm>
            <a:prstGeom prst="rect">
              <a:avLst/>
            </a:prstGeom>
          </p:spPr>
        </p:pic>
        <p:sp>
          <p:nvSpPr>
            <p:cNvPr id="10" name="TextBox 9">
              <a:extLst>
                <a:ext uri="{FF2B5EF4-FFF2-40B4-BE49-F238E27FC236}">
                  <a16:creationId xmlns:a16="http://schemas.microsoft.com/office/drawing/2014/main" id="{588DD707-3448-F436-781F-7D849DA4A517}"/>
                </a:ext>
              </a:extLst>
            </p:cNvPr>
            <p:cNvSpPr txBox="1"/>
            <p:nvPr/>
          </p:nvSpPr>
          <p:spPr>
            <a:xfrm>
              <a:off x="498565" y="5576584"/>
              <a:ext cx="6019298" cy="707886"/>
            </a:xfrm>
            <a:prstGeom prst="rect">
              <a:avLst/>
            </a:prstGeom>
            <a:noFill/>
          </p:spPr>
          <p:txBody>
            <a:bodyPr wrap="square" rtlCol="0">
              <a:spAutoFit/>
            </a:bodyPr>
            <a:lstStyle/>
            <a:p>
              <a:r>
                <a:rPr lang="en-US" sz="4000" b="1">
                  <a:solidFill>
                    <a:schemeClr val="bg1"/>
                  </a:solidFill>
                  <a:latin typeface="Barlow Condensed ExtraBold" pitchFamily="2" charset="77"/>
                </a:rPr>
                <a:t>WHY WORK FOR HAMPSHIRE FA</a:t>
              </a:r>
            </a:p>
          </p:txBody>
        </p:sp>
        <p:sp>
          <p:nvSpPr>
            <p:cNvPr id="11" name="TextBox 10">
              <a:extLst>
                <a:ext uri="{FF2B5EF4-FFF2-40B4-BE49-F238E27FC236}">
                  <a16:creationId xmlns:a16="http://schemas.microsoft.com/office/drawing/2014/main" id="{75AB40A8-D1F8-49A9-EDA1-ABB627BDE56F}"/>
                </a:ext>
              </a:extLst>
            </p:cNvPr>
            <p:cNvSpPr txBox="1"/>
            <p:nvPr/>
          </p:nvSpPr>
          <p:spPr>
            <a:xfrm>
              <a:off x="550864" y="6299582"/>
              <a:ext cx="6459536" cy="3801041"/>
            </a:xfrm>
            <a:prstGeom prst="rect">
              <a:avLst/>
            </a:prstGeom>
            <a:noFill/>
          </p:spPr>
          <p:txBody>
            <a:bodyPr wrap="square" rtlCol="0">
              <a:spAutoFit/>
            </a:bodyPr>
            <a:lstStyle/>
            <a:p>
              <a:pPr algn="just">
                <a:spcAft>
                  <a:spcPts val="600"/>
                </a:spcAft>
              </a:pPr>
              <a:r>
                <a:rPr lang="en-US" dirty="0">
                  <a:solidFill>
                    <a:schemeClr val="bg1"/>
                  </a:solidFill>
                  <a:latin typeface="Barlow Condensed" pitchFamily="2" charset="77"/>
                </a:rPr>
                <a:t>We are committed to </a:t>
              </a:r>
              <a:r>
                <a:rPr lang="en-US" b="1" i="1" dirty="0">
                  <a:solidFill>
                    <a:schemeClr val="bg1"/>
                  </a:solidFill>
                  <a:latin typeface="Barlow Condensed" pitchFamily="2" charset="77"/>
                </a:rPr>
                <a:t>providing a positive culture for our people to thrive </a:t>
              </a:r>
              <a:r>
                <a:rPr lang="en-US" i="1" dirty="0">
                  <a:solidFill>
                    <a:schemeClr val="bg1"/>
                  </a:solidFill>
                  <a:latin typeface="Barlow Condensed" pitchFamily="2" charset="77"/>
                </a:rPr>
                <a:t>as part of our 2024-28 strategy</a:t>
              </a:r>
              <a:r>
                <a:rPr lang="en-US" dirty="0">
                  <a:solidFill>
                    <a:schemeClr val="bg1"/>
                  </a:solidFill>
                  <a:latin typeface="Barlow Condensed" pitchFamily="2" charset="77"/>
                </a:rPr>
                <a:t>. As such and to support our workforce, we offer a range of exciting benefits, including…</a:t>
              </a:r>
            </a:p>
            <a:p>
              <a:pPr marL="342900" indent="-342900" algn="just">
                <a:buClr>
                  <a:srgbClr val="D83B2D"/>
                </a:buClr>
                <a:buFont typeface="System Font Regular"/>
                <a:buChar char="+"/>
              </a:pPr>
              <a:r>
                <a:rPr lang="en-US" dirty="0">
                  <a:solidFill>
                    <a:schemeClr val="bg1"/>
                  </a:solidFill>
                  <a:latin typeface="Barlow Condensed" pitchFamily="2" charset="77"/>
                </a:rPr>
                <a:t>25 days leave (plus bank holidays) &amp; an additional day for your birthday</a:t>
              </a:r>
            </a:p>
            <a:p>
              <a:pPr marL="342900" indent="-342900" algn="just">
                <a:buClr>
                  <a:srgbClr val="D83B2D"/>
                </a:buClr>
                <a:buFont typeface="System Font Regular"/>
                <a:buChar char="+"/>
              </a:pPr>
              <a:r>
                <a:rPr lang="en-US" dirty="0">
                  <a:solidFill>
                    <a:schemeClr val="bg1"/>
                  </a:solidFill>
                  <a:latin typeface="Barlow Condensed" pitchFamily="2" charset="77"/>
                </a:rPr>
                <a:t>Up to two volunteer days per season to support local causes</a:t>
              </a:r>
            </a:p>
            <a:p>
              <a:pPr marL="342900" indent="-342900" algn="just">
                <a:buClr>
                  <a:srgbClr val="D83B2D"/>
                </a:buClr>
                <a:buFont typeface="System Font Regular"/>
                <a:buChar char="+"/>
              </a:pPr>
              <a:r>
                <a:rPr lang="en-US" dirty="0">
                  <a:solidFill>
                    <a:schemeClr val="bg1"/>
                  </a:solidFill>
                  <a:latin typeface="Barlow Condensed" pitchFamily="2" charset="77"/>
                </a:rPr>
                <a:t>Time off in lieu of out-of-hours working</a:t>
              </a:r>
            </a:p>
            <a:p>
              <a:pPr marL="342900" indent="-342900" algn="just">
                <a:buClr>
                  <a:srgbClr val="D83B2D"/>
                </a:buClr>
                <a:buFont typeface="System Font Regular"/>
                <a:buChar char="+"/>
              </a:pPr>
              <a:r>
                <a:rPr lang="en-US" dirty="0">
                  <a:solidFill>
                    <a:schemeClr val="bg1"/>
                  </a:solidFill>
                  <a:latin typeface="Barlow Condensed" pitchFamily="2" charset="77"/>
                </a:rPr>
                <a:t>A hybrid working model offering greater flexibility</a:t>
              </a:r>
            </a:p>
            <a:p>
              <a:pPr marL="342900" indent="-342900" algn="just">
                <a:buClr>
                  <a:srgbClr val="D83B2D"/>
                </a:buClr>
                <a:buFont typeface="System Font Regular"/>
                <a:buChar char="+"/>
              </a:pPr>
              <a:r>
                <a:rPr lang="en-US" dirty="0">
                  <a:solidFill>
                    <a:schemeClr val="bg1"/>
                  </a:solidFill>
                  <a:latin typeface="Barlow Condensed" pitchFamily="2" charset="77"/>
                </a:rPr>
                <a:t>A contributory pension scheme</a:t>
              </a:r>
            </a:p>
            <a:p>
              <a:pPr marL="342900" indent="-342900" algn="just">
                <a:buClr>
                  <a:srgbClr val="D83B2D"/>
                </a:buClr>
                <a:buFont typeface="System Font Regular"/>
                <a:buChar char="+"/>
              </a:pPr>
              <a:r>
                <a:rPr lang="en-US" dirty="0">
                  <a:solidFill>
                    <a:schemeClr val="bg1"/>
                  </a:solidFill>
                  <a:latin typeface="Barlow Condensed" pitchFamily="2" charset="77"/>
                </a:rPr>
                <a:t>Cycle to Work salary sacrifice scheme</a:t>
              </a:r>
            </a:p>
            <a:p>
              <a:pPr marL="342900" indent="-342900" algn="just">
                <a:buClr>
                  <a:srgbClr val="D83B2D"/>
                </a:buClr>
                <a:buFont typeface="System Font Regular"/>
                <a:buChar char="+"/>
              </a:pPr>
              <a:r>
                <a:rPr lang="en-US" dirty="0">
                  <a:solidFill>
                    <a:schemeClr val="bg1"/>
                  </a:solidFill>
                  <a:latin typeface="Barlow Condensed" pitchFamily="2" charset="77"/>
                </a:rPr>
                <a:t>SimplyHealth claim back scheme &amp; online GP for your health needs </a:t>
              </a:r>
              <a:r>
                <a:rPr lang="en-US" sz="1200" dirty="0">
                  <a:solidFill>
                    <a:schemeClr val="bg1"/>
                  </a:solidFill>
                  <a:latin typeface="Barlow Condensed" pitchFamily="2" charset="77"/>
                </a:rPr>
                <a:t>(</a:t>
              </a:r>
              <a:r>
                <a:rPr lang="en-US" sz="1200" dirty="0">
                  <a:solidFill>
                    <a:schemeClr val="bg1"/>
                  </a:solidFill>
                  <a:latin typeface="Barlow Condensed" pitchFamily="2" charset="77"/>
                  <a:hlinkClick r:id="rId5">
                    <a:extLst>
                      <a:ext uri="{A12FA001-AC4F-418D-AE19-62706E023703}">
                        <ahyp:hlinkClr xmlns:ahyp="http://schemas.microsoft.com/office/drawing/2018/hyperlinkcolor" val="tx"/>
                      </a:ext>
                    </a:extLst>
                  </a:hlinkClick>
                </a:rPr>
                <a:t>more info</a:t>
              </a:r>
              <a:r>
                <a:rPr lang="en-US" sz="1200" dirty="0">
                  <a:solidFill>
                    <a:schemeClr val="bg1"/>
                  </a:solidFill>
                  <a:latin typeface="Barlow Condensed" pitchFamily="2" charset="77"/>
                </a:rPr>
                <a:t>)</a:t>
              </a:r>
            </a:p>
            <a:p>
              <a:pPr marL="342900" indent="-342900" algn="just">
                <a:buClr>
                  <a:srgbClr val="D83B2D"/>
                </a:buClr>
                <a:buFont typeface="System Font Regular"/>
                <a:buChar char="+"/>
              </a:pPr>
              <a:r>
                <a:rPr lang="en-US" dirty="0">
                  <a:solidFill>
                    <a:schemeClr val="bg1"/>
                  </a:solidFill>
                  <a:latin typeface="Barlow Condensed" pitchFamily="2" charset="77"/>
                </a:rPr>
                <a:t>Culture Club - a group of staff reps delivering peer to peer support &amp; team building activities during the working week</a:t>
              </a:r>
            </a:p>
            <a:p>
              <a:pPr algn="just"/>
              <a:endParaRPr lang="en-US" sz="2000" dirty="0">
                <a:solidFill>
                  <a:schemeClr val="bg1"/>
                </a:solidFill>
                <a:latin typeface="Barlow Condensed" pitchFamily="2" charset="77"/>
              </a:endParaRPr>
            </a:p>
          </p:txBody>
        </p:sp>
        <p:cxnSp>
          <p:nvCxnSpPr>
            <p:cNvPr id="14" name="Straight Connector 13">
              <a:extLst>
                <a:ext uri="{FF2B5EF4-FFF2-40B4-BE49-F238E27FC236}">
                  <a16:creationId xmlns:a16="http://schemas.microsoft.com/office/drawing/2014/main" id="{47892B6B-46B9-F7F6-F9FB-5F39E7C8DCBB}"/>
                </a:ext>
              </a:extLst>
            </p:cNvPr>
            <p:cNvCxnSpPr>
              <a:cxnSpLocks/>
            </p:cNvCxnSpPr>
            <p:nvPr/>
          </p:nvCxnSpPr>
          <p:spPr>
            <a:xfrm>
              <a:off x="-9163" y="5490360"/>
              <a:ext cx="7578000" cy="0"/>
            </a:xfrm>
            <a:prstGeom prst="line">
              <a:avLst/>
            </a:prstGeom>
            <a:ln w="38100">
              <a:solidFill>
                <a:srgbClr val="FE030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33244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324" y="-6115"/>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22F0A4-4FB9-0645-B528-4FFF6BE699E9}"/>
              </a:ext>
            </a:extLst>
          </p:cNvPr>
          <p:cNvSpPr txBox="1"/>
          <p:nvPr/>
        </p:nvSpPr>
        <p:spPr>
          <a:xfrm>
            <a:off x="483995" y="963171"/>
            <a:ext cx="6617793" cy="1200329"/>
          </a:xfrm>
          <a:prstGeom prst="rect">
            <a:avLst/>
          </a:prstGeom>
          <a:noFill/>
        </p:spPr>
        <p:txBody>
          <a:bodyPr wrap="square" rtlCol="0">
            <a:spAutoFit/>
          </a:bodyPr>
          <a:lstStyle/>
          <a:p>
            <a:pPr algn="ctr"/>
            <a:r>
              <a:rPr lang="en-US" sz="3600" b="1">
                <a:solidFill>
                  <a:schemeClr val="bg1"/>
                </a:solidFill>
                <a:latin typeface="Barlow Condensed SemiBold" pitchFamily="2" charset="77"/>
              </a:rPr>
              <a:t>Disability &amp; Health Football Development Officer </a:t>
            </a:r>
          </a:p>
        </p:txBody>
      </p:sp>
      <p:sp>
        <p:nvSpPr>
          <p:cNvPr id="10" name="TextBox 9">
            <a:extLst>
              <a:ext uri="{FF2B5EF4-FFF2-40B4-BE49-F238E27FC236}">
                <a16:creationId xmlns:a16="http://schemas.microsoft.com/office/drawing/2014/main" id="{FA18AC56-5437-C543-ABAC-00E6BE4FFE03}"/>
              </a:ext>
            </a:extLst>
          </p:cNvPr>
          <p:cNvSpPr txBox="1"/>
          <p:nvPr/>
        </p:nvSpPr>
        <p:spPr>
          <a:xfrm>
            <a:off x="605469" y="2592378"/>
            <a:ext cx="6348087" cy="1046440"/>
          </a:xfrm>
          <a:prstGeom prst="rect">
            <a:avLst/>
          </a:prstGeom>
          <a:noFill/>
        </p:spPr>
        <p:txBody>
          <a:bodyPr wrap="square" rtlCol="0">
            <a:spAutoFit/>
          </a:bodyPr>
          <a:lstStyle/>
          <a:p>
            <a:pPr algn="just"/>
            <a:r>
              <a:rPr lang="en-US" sz="2000" b="1">
                <a:solidFill>
                  <a:srgbClr val="D83B27"/>
                </a:solidFill>
                <a:latin typeface="Barlow Condensed ExtraBold" panose="00000906000000000000" pitchFamily="2" charset="0"/>
              </a:rPr>
              <a:t>What is the role?</a:t>
            </a:r>
            <a:endParaRPr lang="en-US" sz="2000" i="1">
              <a:solidFill>
                <a:schemeClr val="bg1"/>
              </a:solidFill>
              <a:latin typeface="Barlow Condensed ExtraBold" panose="00000906000000000000" pitchFamily="2" charset="0"/>
            </a:endParaRPr>
          </a:p>
          <a:p>
            <a:pPr algn="just"/>
            <a:r>
              <a:rPr lang="en-GB" sz="1400">
                <a:solidFill>
                  <a:schemeClr val="bg1"/>
                </a:solidFill>
                <a:latin typeface="Barlow Condensed" panose="00000506000000000000" pitchFamily="2" charset="0"/>
              </a:rPr>
              <a:t>We are looking for someone to drive the strategic development of Disability Football in Hampshire, lead programmes and initiatives focussed on men's health, and champion the growth of Walking Football across the county. </a:t>
            </a:r>
            <a:endParaRPr lang="en-US" sz="1400">
              <a:solidFill>
                <a:schemeClr val="bg1"/>
              </a:solidFill>
              <a:latin typeface="Barlow Condensed" panose="00000506000000000000" pitchFamily="2"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3730" y="9838175"/>
            <a:ext cx="571569" cy="813824"/>
          </a:xfrm>
          <a:prstGeom prst="rect">
            <a:avLst/>
          </a:prstGeom>
        </p:spPr>
      </p:pic>
      <p:sp>
        <p:nvSpPr>
          <p:cNvPr id="12" name="TextBox 11">
            <a:extLst>
              <a:ext uri="{FF2B5EF4-FFF2-40B4-BE49-F238E27FC236}">
                <a16:creationId xmlns:a16="http://schemas.microsoft.com/office/drawing/2014/main" id="{701250EB-7DF6-F445-BD16-DDD9C7FBB75C}"/>
              </a:ext>
            </a:extLst>
          </p:cNvPr>
          <p:cNvSpPr txBox="1"/>
          <p:nvPr/>
        </p:nvSpPr>
        <p:spPr>
          <a:xfrm>
            <a:off x="605469" y="2157924"/>
            <a:ext cx="6348087" cy="720000"/>
          </a:xfrm>
          <a:prstGeom prst="rect">
            <a:avLst/>
          </a:prstGeom>
          <a:noFill/>
        </p:spPr>
        <p:txBody>
          <a:bodyPr wrap="square" tIns="0" bIns="0" rtlCol="0">
            <a:noAutofit/>
          </a:bodyPr>
          <a:lstStyle/>
          <a:p>
            <a:r>
              <a:rPr lang="en-US" sz="2000" b="1">
                <a:solidFill>
                  <a:srgbClr val="D83B27"/>
                </a:solidFill>
                <a:latin typeface="Barlow Condensed ExtraBold" panose="00000906000000000000" pitchFamily="2" charset="0"/>
              </a:rPr>
              <a:t>Salary:</a:t>
            </a:r>
            <a:r>
              <a:rPr lang="en-US" sz="2000" b="1">
                <a:solidFill>
                  <a:srgbClr val="DE3D3B"/>
                </a:solidFill>
                <a:latin typeface="Barlow Condensed ExtraBold" panose="00000906000000000000" pitchFamily="2" charset="0"/>
              </a:rPr>
              <a:t> </a:t>
            </a:r>
            <a:r>
              <a:rPr lang="en-US" b="1">
                <a:solidFill>
                  <a:schemeClr val="bg1"/>
                </a:solidFill>
                <a:latin typeface="Barlow Condensed" panose="00000506000000000000" pitchFamily="2" charset="0"/>
              </a:rPr>
              <a:t>circa £25,000 per annum 	</a:t>
            </a:r>
            <a:r>
              <a:rPr lang="en-US" sz="2000" b="1">
                <a:solidFill>
                  <a:srgbClr val="D83B27"/>
                </a:solidFill>
                <a:latin typeface="Barlow Condensed ExtraBold" panose="00000906000000000000" pitchFamily="2" charset="0"/>
              </a:rPr>
              <a:t>Contract:</a:t>
            </a:r>
            <a:r>
              <a:rPr lang="en-US" sz="2000" b="1">
                <a:solidFill>
                  <a:srgbClr val="DE3D3B"/>
                </a:solidFill>
                <a:latin typeface="Barlow Condensed ExtraBold" panose="00000906000000000000" pitchFamily="2" charset="0"/>
              </a:rPr>
              <a:t> </a:t>
            </a:r>
            <a:r>
              <a:rPr lang="en-US" b="1">
                <a:solidFill>
                  <a:schemeClr val="bg1"/>
                </a:solidFill>
                <a:latin typeface="Barlow Condensed" panose="00000506000000000000" pitchFamily="2" charset="0"/>
              </a:rPr>
              <a:t>FT to 30</a:t>
            </a:r>
            <a:r>
              <a:rPr lang="en-US" b="1" baseline="30000">
                <a:solidFill>
                  <a:schemeClr val="bg1"/>
                </a:solidFill>
                <a:latin typeface="Barlow Condensed" panose="00000506000000000000" pitchFamily="2" charset="0"/>
              </a:rPr>
              <a:t>th</a:t>
            </a:r>
            <a:r>
              <a:rPr lang="en-US" b="1">
                <a:solidFill>
                  <a:schemeClr val="bg1"/>
                </a:solidFill>
                <a:latin typeface="Barlow Condensed" panose="00000506000000000000" pitchFamily="2" charset="0"/>
              </a:rPr>
              <a:t> June 2028</a:t>
            </a:r>
          </a:p>
        </p:txBody>
      </p:sp>
      <p:sp>
        <p:nvSpPr>
          <p:cNvPr id="17" name="TextBox 16">
            <a:extLst>
              <a:ext uri="{FF2B5EF4-FFF2-40B4-BE49-F238E27FC236}">
                <a16:creationId xmlns:a16="http://schemas.microsoft.com/office/drawing/2014/main" id="{05CEFB03-65C9-D446-96CC-B0A4E1D62E67}"/>
              </a:ext>
            </a:extLst>
          </p:cNvPr>
          <p:cNvSpPr txBox="1"/>
          <p:nvPr/>
        </p:nvSpPr>
        <p:spPr>
          <a:xfrm>
            <a:off x="605469" y="3730833"/>
            <a:ext cx="6348087" cy="1261884"/>
          </a:xfrm>
          <a:prstGeom prst="rect">
            <a:avLst/>
          </a:prstGeom>
          <a:noFill/>
        </p:spPr>
        <p:txBody>
          <a:bodyPr wrap="square" rtlCol="0">
            <a:spAutoFit/>
          </a:bodyPr>
          <a:lstStyle/>
          <a:p>
            <a:r>
              <a:rPr lang="en-US" sz="2000" b="1">
                <a:solidFill>
                  <a:srgbClr val="D83B27"/>
                </a:solidFill>
                <a:latin typeface="Barlow Condensed ExtraBold" panose="00000906000000000000" pitchFamily="2" charset="0"/>
              </a:rPr>
              <a:t>What will you do?</a:t>
            </a:r>
            <a:endParaRPr lang="en-US" sz="2000" i="1">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You will lead the strategic development of the Disability Football pathway in Hampshire </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You will lead the growth of Walking Football provision in Hampshire</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You will explore new and innovative ways of reducing inequalities in men’s health</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You will ensure disability football in Hampshire is safe, fun, and inclusive</a:t>
            </a:r>
          </a:p>
        </p:txBody>
      </p:sp>
      <p:sp>
        <p:nvSpPr>
          <p:cNvPr id="18" name="TextBox 17">
            <a:extLst>
              <a:ext uri="{FF2B5EF4-FFF2-40B4-BE49-F238E27FC236}">
                <a16:creationId xmlns:a16="http://schemas.microsoft.com/office/drawing/2014/main" id="{DA4549FD-D558-194A-8286-AD0E21539C64}"/>
              </a:ext>
            </a:extLst>
          </p:cNvPr>
          <p:cNvSpPr txBox="1"/>
          <p:nvPr/>
        </p:nvSpPr>
        <p:spPr>
          <a:xfrm>
            <a:off x="632228" y="5117983"/>
            <a:ext cx="6321328" cy="1261884"/>
          </a:xfrm>
          <a:prstGeom prst="rect">
            <a:avLst/>
          </a:prstGeom>
          <a:noFill/>
        </p:spPr>
        <p:txBody>
          <a:bodyPr wrap="square" rtlCol="0">
            <a:spAutoFit/>
          </a:bodyPr>
          <a:lstStyle/>
          <a:p>
            <a:pPr algn="just"/>
            <a:r>
              <a:rPr lang="en-US" sz="2000" b="1">
                <a:solidFill>
                  <a:srgbClr val="D83B27"/>
                </a:solidFill>
                <a:latin typeface="Barlow Condensed ExtraBold" panose="00000906000000000000" pitchFamily="2" charset="0"/>
              </a:rPr>
              <a:t>What do you need?</a:t>
            </a:r>
            <a:endParaRPr lang="en-US" sz="2000" i="1">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The ability to build and maintain working relationships</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The ability to work independently and as part of a team      </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The ability to work around challenges by developing new solutions</a:t>
            </a:r>
          </a:p>
          <a:p>
            <a:pPr marL="342900" indent="-342900" algn="just">
              <a:buClr>
                <a:srgbClr val="B11C02"/>
              </a:buClr>
              <a:buFont typeface="Arial" panose="020B0604020202020204" pitchFamily="34" charset="0"/>
              <a:buChar char="•"/>
            </a:pPr>
            <a:r>
              <a:rPr lang="en-US" sz="1400">
                <a:solidFill>
                  <a:schemeClr val="bg1"/>
                </a:solidFill>
                <a:latin typeface="Barlow Condensed" panose="00000506000000000000" pitchFamily="2" charset="0"/>
              </a:rPr>
              <a:t>The determination to fail better - try &gt; fail &gt; learn &gt; repeat</a:t>
            </a:r>
          </a:p>
        </p:txBody>
      </p:sp>
      <p:sp>
        <p:nvSpPr>
          <p:cNvPr id="20" name="Rectangle 19">
            <a:extLst>
              <a:ext uri="{FF2B5EF4-FFF2-40B4-BE49-F238E27FC236}">
                <a16:creationId xmlns:a16="http://schemas.microsoft.com/office/drawing/2014/main" id="{0512EBD2-9059-284E-87EB-30EE301A442D}"/>
              </a:ext>
            </a:extLst>
          </p:cNvPr>
          <p:cNvSpPr/>
          <p:nvPr/>
        </p:nvSpPr>
        <p:spPr>
          <a:xfrm>
            <a:off x="621234" y="6524283"/>
            <a:ext cx="2988000" cy="3200876"/>
          </a:xfrm>
          <a:prstGeom prst="rect">
            <a:avLst/>
          </a:prstGeom>
          <a:noFill/>
        </p:spPr>
        <p:txBody>
          <a:bodyPr wrap="square" numCol="1">
            <a:spAutoFit/>
          </a:bodyPr>
          <a:lstStyle/>
          <a:p>
            <a:pPr>
              <a:buClr>
                <a:srgbClr val="B11C02"/>
              </a:buClr>
            </a:pPr>
            <a:r>
              <a:rPr lang="en-US" sz="2000" b="1">
                <a:solidFill>
                  <a:srgbClr val="D93A27"/>
                </a:solidFill>
                <a:latin typeface="Barlow Condensed ExtraBold" panose="00000906000000000000" pitchFamily="2" charset="0"/>
              </a:rPr>
              <a:t>Applications by 15</a:t>
            </a:r>
            <a:r>
              <a:rPr lang="en-US" sz="2000" b="1" baseline="30000">
                <a:solidFill>
                  <a:srgbClr val="D93A27"/>
                </a:solidFill>
                <a:latin typeface="Barlow Condensed ExtraBold" panose="00000906000000000000" pitchFamily="2" charset="0"/>
              </a:rPr>
              <a:t>th</a:t>
            </a:r>
            <a:r>
              <a:rPr lang="en-US" sz="2000" b="1">
                <a:solidFill>
                  <a:srgbClr val="D93A27"/>
                </a:solidFill>
                <a:latin typeface="Barlow Condensed ExtraBold" panose="00000906000000000000" pitchFamily="2" charset="0"/>
              </a:rPr>
              <a:t> October:</a:t>
            </a:r>
          </a:p>
          <a:p>
            <a:pPr algn="just">
              <a:buClr>
                <a:srgbClr val="B11C02"/>
              </a:buClr>
            </a:pPr>
            <a:r>
              <a:rPr lang="en-US" sz="1400">
                <a:solidFill>
                  <a:schemeClr val="bg1"/>
                </a:solidFill>
                <a:latin typeface="Barlow Condensed" panose="00000506000000000000" pitchFamily="2" charset="0"/>
              </a:rPr>
              <a:t>To apply complete the online application form. Interviews will take place </a:t>
            </a:r>
            <a:r>
              <a:rPr lang="en-US" sz="1400" b="1">
                <a:solidFill>
                  <a:schemeClr val="bg1"/>
                </a:solidFill>
                <a:latin typeface="Barlow Condensed" panose="00000506000000000000" pitchFamily="2" charset="0"/>
              </a:rPr>
              <a:t>in person </a:t>
            </a:r>
            <a:r>
              <a:rPr lang="en-US" sz="1400">
                <a:solidFill>
                  <a:schemeClr val="bg1"/>
                </a:solidFill>
                <a:latin typeface="Barlow Condensed" panose="00000506000000000000" pitchFamily="2" charset="0"/>
              </a:rPr>
              <a:t>on </a:t>
            </a:r>
            <a:r>
              <a:rPr lang="en-US" sz="1400" b="1">
                <a:solidFill>
                  <a:schemeClr val="bg1"/>
                </a:solidFill>
                <a:latin typeface="Barlow Condensed" panose="00000506000000000000" pitchFamily="2" charset="0"/>
              </a:rPr>
              <a:t>Wednesday 23</a:t>
            </a:r>
            <a:r>
              <a:rPr lang="en-US" sz="1400" b="1" baseline="30000">
                <a:solidFill>
                  <a:schemeClr val="bg1"/>
                </a:solidFill>
                <a:latin typeface="Barlow Condensed" panose="00000506000000000000" pitchFamily="2" charset="0"/>
              </a:rPr>
              <a:t>rd</a:t>
            </a:r>
            <a:r>
              <a:rPr lang="en-US" sz="1400" b="1">
                <a:solidFill>
                  <a:schemeClr val="bg1"/>
                </a:solidFill>
                <a:latin typeface="Barlow Condensed" panose="00000506000000000000" pitchFamily="2" charset="0"/>
              </a:rPr>
              <a:t> October </a:t>
            </a:r>
            <a:r>
              <a:rPr lang="en-US" sz="1400">
                <a:solidFill>
                  <a:schemeClr val="bg1"/>
                </a:solidFill>
                <a:latin typeface="Barlow Condensed" panose="00000506000000000000" pitchFamily="2" charset="0"/>
              </a:rPr>
              <a:t>at </a:t>
            </a:r>
            <a:r>
              <a:rPr lang="en-US" sz="1400" b="1">
                <a:solidFill>
                  <a:schemeClr val="bg1"/>
                </a:solidFill>
                <a:latin typeface="Barlow Condensed" panose="00000506000000000000" pitchFamily="2" charset="0"/>
              </a:rPr>
              <a:t>Winklebury Football Complex</a:t>
            </a:r>
            <a:r>
              <a:rPr lang="en-US" sz="1400">
                <a:solidFill>
                  <a:schemeClr val="bg1"/>
                </a:solidFill>
                <a:latin typeface="Barlow Condensed" panose="00000506000000000000" pitchFamily="2" charset="0"/>
              </a:rPr>
              <a:t>.</a:t>
            </a: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r>
              <a:rPr lang="en-US" sz="140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r>
              <a:rPr lang="en-US" sz="1400">
                <a:solidFill>
                  <a:schemeClr val="bg1"/>
                </a:solidFill>
                <a:latin typeface="Barlow Condensed" panose="00000506000000000000" pitchFamily="2" charset="0"/>
              </a:rPr>
              <a:t> </a:t>
            </a:r>
          </a:p>
          <a:p>
            <a:pPr algn="just">
              <a:buClr>
                <a:srgbClr val="B11C02"/>
              </a:buClr>
            </a:pPr>
            <a:r>
              <a:rPr lang="en-US" sz="1400">
                <a:solidFill>
                  <a:schemeClr val="bg1"/>
                </a:solidFill>
                <a:latin typeface="Barlow Condensed" panose="00000506000000000000" pitchFamily="2" charset="0"/>
              </a:rPr>
              <a:t>Or via :</a:t>
            </a:r>
          </a:p>
          <a:p>
            <a:pPr algn="ctr">
              <a:buClr>
                <a:srgbClr val="B11C02"/>
              </a:buClr>
            </a:pPr>
            <a:r>
              <a:rPr lang="en-US" sz="1400">
                <a:solidFill>
                  <a:schemeClr val="bg1"/>
                </a:solidFill>
                <a:latin typeface="Barlow Condensed" panose="00000506000000000000" pitchFamily="2" charset="0"/>
                <a:hlinkClick r:id="rId4">
                  <a:extLst>
                    <a:ext uri="{A12FA001-AC4F-418D-AE19-62706E023703}">
                      <ahyp:hlinkClr xmlns:ahyp="http://schemas.microsoft.com/office/drawing/2018/hyperlinkcolor" val="tx"/>
                    </a:ext>
                  </a:extLst>
                </a:hlinkClick>
              </a:rPr>
              <a:t>https://forms.office.com/e/5DjQPEMsWB</a:t>
            </a:r>
            <a:r>
              <a:rPr lang="en-US" sz="1400">
                <a:solidFill>
                  <a:schemeClr val="bg1"/>
                </a:solidFill>
                <a:latin typeface="Barlow Condensed" panose="00000506000000000000" pitchFamily="2" charset="0"/>
              </a:rPr>
              <a:t> </a:t>
            </a:r>
          </a:p>
        </p:txBody>
      </p:sp>
      <p:sp>
        <p:nvSpPr>
          <p:cNvPr id="14" name="Rectangle 13">
            <a:extLst>
              <a:ext uri="{FF2B5EF4-FFF2-40B4-BE49-F238E27FC236}">
                <a16:creationId xmlns:a16="http://schemas.microsoft.com/office/drawing/2014/main" id="{33928B29-669E-E541-BB1C-83B92A797AB8}"/>
              </a:ext>
            </a:extLst>
          </p:cNvPr>
          <p:cNvSpPr/>
          <p:nvPr/>
        </p:nvSpPr>
        <p:spPr>
          <a:xfrm>
            <a:off x="3952875" y="6524284"/>
            <a:ext cx="2988000" cy="3200876"/>
          </a:xfrm>
          <a:prstGeom prst="rect">
            <a:avLst/>
          </a:prstGeom>
          <a:noFill/>
        </p:spPr>
        <p:txBody>
          <a:bodyPr wrap="square" numCol="1">
            <a:spAutoFit/>
          </a:bodyPr>
          <a:lstStyle/>
          <a:p>
            <a:pPr algn="just">
              <a:buClr>
                <a:srgbClr val="B11C02"/>
              </a:buClr>
            </a:pPr>
            <a:r>
              <a:rPr lang="en-US" sz="2000">
                <a:solidFill>
                  <a:srgbClr val="D93A27"/>
                </a:solidFill>
                <a:latin typeface="Barlow Condensed ExtraBold" panose="00000906000000000000" pitchFamily="2" charset="0"/>
              </a:rPr>
              <a:t>Virtual Information Evening:</a:t>
            </a:r>
          </a:p>
          <a:p>
            <a:pPr algn="just">
              <a:buClr>
                <a:srgbClr val="B11C02"/>
              </a:buClr>
            </a:pPr>
            <a:r>
              <a:rPr lang="en-US" sz="1400">
                <a:solidFill>
                  <a:schemeClr val="bg1"/>
                </a:solidFill>
                <a:latin typeface="Barlow Condensed" panose="00000506000000000000" pitchFamily="2" charset="0"/>
              </a:rPr>
              <a:t>To learn more about the role join us virtually on </a:t>
            </a:r>
            <a:r>
              <a:rPr lang="en-US" sz="1400" b="1">
                <a:solidFill>
                  <a:schemeClr val="bg1"/>
                </a:solidFill>
                <a:latin typeface="Barlow Condensed" panose="00000506000000000000" pitchFamily="2" charset="0"/>
              </a:rPr>
              <a:t>Monday 30</a:t>
            </a:r>
            <a:r>
              <a:rPr lang="en-US" sz="1400" b="1" baseline="30000">
                <a:solidFill>
                  <a:schemeClr val="bg1"/>
                </a:solidFill>
                <a:latin typeface="Barlow Condensed" panose="00000506000000000000" pitchFamily="2" charset="0"/>
              </a:rPr>
              <a:t>th</a:t>
            </a:r>
            <a:r>
              <a:rPr lang="en-US" sz="1400" b="1">
                <a:solidFill>
                  <a:schemeClr val="bg1"/>
                </a:solidFill>
                <a:latin typeface="Barlow Condensed" panose="00000506000000000000" pitchFamily="2" charset="0"/>
              </a:rPr>
              <a:t> September </a:t>
            </a:r>
            <a:r>
              <a:rPr lang="en-US" sz="1400">
                <a:solidFill>
                  <a:schemeClr val="bg1"/>
                </a:solidFill>
                <a:latin typeface="Barlow Condensed" panose="00000506000000000000" pitchFamily="2" charset="0"/>
              </a:rPr>
              <a:t>at </a:t>
            </a:r>
            <a:r>
              <a:rPr lang="en-US" sz="1400" b="1">
                <a:solidFill>
                  <a:schemeClr val="bg1"/>
                </a:solidFill>
                <a:latin typeface="Barlow Condensed" panose="00000506000000000000" pitchFamily="2" charset="0"/>
              </a:rPr>
              <a:t>6pm</a:t>
            </a:r>
            <a:r>
              <a:rPr lang="en-US" sz="1400">
                <a:solidFill>
                  <a:schemeClr val="bg1"/>
                </a:solidFill>
                <a:latin typeface="Barlow Condensed" panose="00000506000000000000" pitchFamily="2" charset="0"/>
              </a:rPr>
              <a:t>.  </a:t>
            </a: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r>
              <a:rPr lang="en-US" sz="1400">
                <a:solidFill>
                  <a:schemeClr val="bg1"/>
                </a:solidFill>
                <a:latin typeface="Barlow Condensed" panose="00000506000000000000" pitchFamily="2" charset="0"/>
              </a:rPr>
              <a:t>Register by scanning this QR code with a smartphone: </a:t>
            </a: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endParaRPr lang="en-US" sz="1400">
              <a:solidFill>
                <a:schemeClr val="bg1"/>
              </a:solidFill>
              <a:latin typeface="Barlow Condensed" panose="00000506000000000000" pitchFamily="2" charset="0"/>
            </a:endParaRPr>
          </a:p>
          <a:p>
            <a:pPr algn="just">
              <a:buClr>
                <a:srgbClr val="B11C02"/>
              </a:buClr>
            </a:pPr>
            <a:r>
              <a:rPr lang="en-US" sz="1400">
                <a:solidFill>
                  <a:schemeClr val="bg1"/>
                </a:solidFill>
                <a:latin typeface="Barlow Condensed" panose="00000506000000000000" pitchFamily="2" charset="0"/>
              </a:rPr>
              <a:t>Or via:</a:t>
            </a:r>
          </a:p>
          <a:p>
            <a:pPr algn="ctr">
              <a:buClr>
                <a:srgbClr val="B11C02"/>
              </a:buClr>
            </a:pPr>
            <a:r>
              <a:rPr lang="en-US" sz="1400">
                <a:solidFill>
                  <a:schemeClr val="bg1"/>
                </a:solidFill>
                <a:latin typeface="Barlow Condensed" panose="00000506000000000000" pitchFamily="2" charset="0"/>
              </a:rPr>
              <a:t> </a:t>
            </a:r>
            <a:r>
              <a:rPr lang="en-US" sz="1400">
                <a:solidFill>
                  <a:schemeClr val="bg1"/>
                </a:solidFill>
                <a:latin typeface="Barlow Condensed" panose="00000506000000000000" pitchFamily="2" charset="0"/>
                <a:hlinkClick r:id="rId5">
                  <a:extLst>
                    <a:ext uri="{A12FA001-AC4F-418D-AE19-62706E023703}">
                      <ahyp:hlinkClr xmlns:ahyp="http://schemas.microsoft.com/office/drawing/2018/hyperlinkcolor" val="tx"/>
                    </a:ext>
                  </a:extLst>
                </a:hlinkClick>
              </a:rPr>
              <a:t>https://forms.office.com/e/qMehym0r26</a:t>
            </a:r>
            <a:r>
              <a:rPr lang="en-US" sz="1400">
                <a:solidFill>
                  <a:schemeClr val="bg1"/>
                </a:solidFill>
                <a:latin typeface="Barlow Condensed" panose="00000506000000000000" pitchFamily="2" charset="0"/>
              </a:rPr>
              <a:t> </a:t>
            </a:r>
          </a:p>
        </p:txBody>
      </p:sp>
      <p:sp>
        <p:nvSpPr>
          <p:cNvPr id="2" name="TextBox 1">
            <a:extLst>
              <a:ext uri="{FF2B5EF4-FFF2-40B4-BE49-F238E27FC236}">
                <a16:creationId xmlns:a16="http://schemas.microsoft.com/office/drawing/2014/main" id="{FCC3F70D-BC97-BF65-3622-611E7639E832}"/>
              </a:ext>
            </a:extLst>
          </p:cNvPr>
          <p:cNvSpPr txBox="1"/>
          <p:nvPr/>
        </p:nvSpPr>
        <p:spPr>
          <a:xfrm>
            <a:off x="212356" y="238540"/>
            <a:ext cx="3067557" cy="249696"/>
          </a:xfrm>
          <a:prstGeom prst="rect">
            <a:avLst/>
          </a:prstGeom>
          <a:noFill/>
        </p:spPr>
        <p:txBody>
          <a:bodyPr wrap="square" rtlCol="0">
            <a:spAutoFit/>
          </a:bodyPr>
          <a:lstStyle/>
          <a:p>
            <a:r>
              <a:rPr lang="en-US" sz="1000">
                <a:solidFill>
                  <a:schemeClr val="bg1"/>
                </a:solidFill>
                <a:latin typeface="Barlow Condensed Medium" pitchFamily="2" charset="77"/>
              </a:rPr>
              <a:t>Disability &amp; Health Football Development Officer | Hampshire FA</a:t>
            </a:r>
          </a:p>
        </p:txBody>
      </p:sp>
      <p:pic>
        <p:nvPicPr>
          <p:cNvPr id="1026" name="Picture 2">
            <a:extLst>
              <a:ext uri="{FF2B5EF4-FFF2-40B4-BE49-F238E27FC236}">
                <a16:creationId xmlns:a16="http://schemas.microsoft.com/office/drawing/2014/main" id="{B600C3F3-1D96-EE3A-CA47-C6E9503B30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123837" y="8294269"/>
            <a:ext cx="1022400" cy="102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1B19852-99BD-48FF-799F-C0BB15705E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3204" y="8293998"/>
            <a:ext cx="1022671" cy="1022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1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a:solidFill>
                  <a:srgbClr val="D83B27"/>
                </a:solidFill>
                <a:latin typeface="Barlow Condensed ExtraBold" pitchFamily="2" charset="77"/>
              </a:rPr>
              <a:t>APPLICATION PROCESS</a:t>
            </a:r>
          </a:p>
        </p:txBody>
      </p:sp>
      <p:sp>
        <p:nvSpPr>
          <p:cNvPr id="9" name="TextBox 8">
            <a:extLst>
              <a:ext uri="{FF2B5EF4-FFF2-40B4-BE49-F238E27FC236}">
                <a16:creationId xmlns:a16="http://schemas.microsoft.com/office/drawing/2014/main" id="{41350EB8-2C9B-8549-8EDE-3A65DAFF9D85}"/>
              </a:ext>
            </a:extLst>
          </p:cNvPr>
          <p:cNvSpPr txBox="1"/>
          <p:nvPr/>
        </p:nvSpPr>
        <p:spPr>
          <a:xfrm>
            <a:off x="702783" y="1601154"/>
            <a:ext cx="6154108" cy="7509748"/>
          </a:xfrm>
          <a:prstGeom prst="rect">
            <a:avLst/>
          </a:prstGeom>
          <a:noFill/>
        </p:spPr>
        <p:txBody>
          <a:bodyPr wrap="square" lIns="91440" tIns="45720" rIns="91440" bIns="45720" rtlCol="0" anchor="t">
            <a:spAutoFit/>
          </a:bodyPr>
          <a:lstStyle/>
          <a:p>
            <a:pPr algn="just"/>
            <a:r>
              <a:rPr lang="en-GB" sz="1600">
                <a:solidFill>
                  <a:schemeClr val="tx1">
                    <a:lumMod val="85000"/>
                    <a:lumOff val="15000"/>
                  </a:schemeClr>
                </a:solidFill>
                <a:latin typeface="Barlow Condensed" panose="00000506000000000000" pitchFamily="2" charset="0"/>
              </a:rPr>
              <a:t>Please see the accompanying </a:t>
            </a:r>
            <a:r>
              <a:rPr lang="en-GB" sz="1600" b="1">
                <a:solidFill>
                  <a:schemeClr val="tx1">
                    <a:lumMod val="85000"/>
                    <a:lumOff val="15000"/>
                  </a:schemeClr>
                </a:solidFill>
                <a:latin typeface="Barlow Condensed" panose="00000506000000000000" pitchFamily="2" charset="0"/>
              </a:rPr>
              <a:t>advert &amp; job description, full role profile &amp; person specification</a:t>
            </a:r>
            <a:r>
              <a:rPr lang="en-GB" sz="1600">
                <a:solidFill>
                  <a:schemeClr val="tx1">
                    <a:lumMod val="85000"/>
                    <a:lumOff val="15000"/>
                  </a:schemeClr>
                </a:solidFill>
                <a:latin typeface="Barlow Condensed" panose="00000506000000000000" pitchFamily="2" charset="0"/>
              </a:rPr>
              <a:t>,</a:t>
            </a:r>
            <a:r>
              <a:rPr lang="en-GB" sz="1600" b="1">
                <a:solidFill>
                  <a:schemeClr val="tx1">
                    <a:lumMod val="85000"/>
                    <a:lumOff val="15000"/>
                  </a:schemeClr>
                </a:solidFill>
                <a:latin typeface="Barlow Condensed" panose="00000506000000000000" pitchFamily="2" charset="0"/>
              </a:rPr>
              <a:t> </a:t>
            </a:r>
            <a:r>
              <a:rPr lang="en-GB" sz="1600">
                <a:solidFill>
                  <a:schemeClr val="tx1">
                    <a:lumMod val="85000"/>
                    <a:lumOff val="15000"/>
                  </a:schemeClr>
                </a:solidFill>
                <a:latin typeface="Barlow Condensed" panose="00000506000000000000" pitchFamily="2" charset="0"/>
              </a:rPr>
              <a:t>and</a:t>
            </a:r>
            <a:r>
              <a:rPr lang="en-GB" sz="1600" b="1">
                <a:solidFill>
                  <a:schemeClr val="tx1">
                    <a:lumMod val="85000"/>
                    <a:lumOff val="15000"/>
                  </a:schemeClr>
                </a:solidFill>
                <a:latin typeface="Barlow Condensed" panose="00000506000000000000" pitchFamily="2" charset="0"/>
              </a:rPr>
              <a:t> supporting information</a:t>
            </a:r>
            <a:r>
              <a:rPr lang="en-GB" sz="160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a:solidFill>
                <a:schemeClr val="tx1">
                  <a:lumMod val="85000"/>
                  <a:lumOff val="15000"/>
                </a:schemeClr>
              </a:solidFill>
              <a:latin typeface="Barlow Condensed" panose="00000506000000000000" pitchFamily="2" charset="0"/>
            </a:endParaRPr>
          </a:p>
          <a:p>
            <a:pPr algn="just"/>
            <a:r>
              <a:rPr lang="en-GB" sz="1600" b="1">
                <a:solidFill>
                  <a:schemeClr val="tx1">
                    <a:lumMod val="85000"/>
                    <a:lumOff val="15000"/>
                  </a:schemeClr>
                </a:solidFill>
                <a:latin typeface="Barlow Condensed" panose="00000506000000000000" pitchFamily="2" charset="0"/>
              </a:rPr>
              <a:t>Please complete the application form by clicking </a:t>
            </a:r>
            <a:r>
              <a:rPr lang="en-GB" sz="1600" b="1">
                <a:solidFill>
                  <a:srgbClr val="D83B2D"/>
                </a:solidFill>
                <a:latin typeface="Barlow Condensed" panose="00000506000000000000" pitchFamily="2" charset="0"/>
                <a:hlinkClick r:id="rId3">
                  <a:extLst>
                    <a:ext uri="{A12FA001-AC4F-418D-AE19-62706E023703}">
                      <ahyp:hlinkClr xmlns:ahyp="http://schemas.microsoft.com/office/drawing/2018/hyperlinkcolor" val="tx"/>
                    </a:ext>
                  </a:extLst>
                </a:hlinkClick>
              </a:rPr>
              <a:t>here</a:t>
            </a:r>
            <a:r>
              <a:rPr lang="en-GB" sz="1600" b="1">
                <a:solidFill>
                  <a:schemeClr val="tx1">
                    <a:lumMod val="85000"/>
                    <a:lumOff val="15000"/>
                  </a:schemeClr>
                </a:solidFill>
                <a:latin typeface="Barlow Condensed" panose="00000506000000000000" pitchFamily="2" charset="0"/>
              </a:rPr>
              <a:t>.</a:t>
            </a:r>
          </a:p>
          <a:p>
            <a:pPr algn="just"/>
            <a:endParaRPr lang="en-GB" sz="1000">
              <a:solidFill>
                <a:schemeClr val="tx1">
                  <a:lumMod val="85000"/>
                  <a:lumOff val="15000"/>
                </a:schemeClr>
              </a:solidFill>
              <a:latin typeface="Barlow Condensed" panose="00000506000000000000" pitchFamily="2" charset="0"/>
            </a:endParaRPr>
          </a:p>
          <a:p>
            <a:pPr algn="just"/>
            <a:r>
              <a:rPr lang="en-GB" sz="160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endParaRPr lang="en-GB" sz="1000">
              <a:solidFill>
                <a:schemeClr val="tx1">
                  <a:lumMod val="85000"/>
                  <a:lumOff val="15000"/>
                </a:schemeClr>
              </a:solidFill>
              <a:latin typeface="Barlow Condensed" panose="00000506000000000000" pitchFamily="2" charset="0"/>
            </a:endParaRPr>
          </a:p>
          <a:p>
            <a:pPr algn="just"/>
            <a:r>
              <a:rPr lang="en-GB" sz="1600">
                <a:solidFill>
                  <a:schemeClr val="tx1">
                    <a:lumMod val="85000"/>
                    <a:lumOff val="15000"/>
                  </a:schemeClr>
                </a:solidFill>
                <a:latin typeface="Barlow Condensed"/>
              </a:rPr>
              <a:t>Hampshire FA have an understanding and commitment to </a:t>
            </a:r>
            <a:r>
              <a:rPr lang="en-GB" sz="1600" b="1">
                <a:solidFill>
                  <a:schemeClr val="tx1">
                    <a:lumMod val="85000"/>
                    <a:lumOff val="15000"/>
                  </a:schemeClr>
                </a:solidFill>
                <a:latin typeface="Barlow Condensed"/>
              </a:rPr>
              <a:t>equality, diversity and inclusion </a:t>
            </a:r>
            <a:r>
              <a:rPr lang="en-GB" sz="1600">
                <a:solidFill>
                  <a:schemeClr val="tx1">
                    <a:lumMod val="85000"/>
                    <a:lumOff val="15000"/>
                  </a:schemeClr>
                </a:solidFill>
                <a:latin typeface="Barlow Condensed"/>
              </a:rPr>
              <a:t>and would be grateful if you could complete an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a:solidFill>
                <a:schemeClr val="tx1">
                  <a:lumMod val="85000"/>
                  <a:lumOff val="15000"/>
                </a:schemeClr>
              </a:solidFill>
              <a:latin typeface="Barlow Condensed" panose="00000506000000000000" pitchFamily="2" charset="0"/>
            </a:endParaRPr>
          </a:p>
          <a:p>
            <a:pPr algn="just"/>
            <a:r>
              <a:rPr lang="en-GB" sz="1600" b="1">
                <a:solidFill>
                  <a:schemeClr val="tx1">
                    <a:lumMod val="85000"/>
                    <a:lumOff val="15000"/>
                  </a:schemeClr>
                </a:solidFill>
                <a:latin typeface="Barlow Condensed"/>
              </a:rPr>
              <a:t>Please complete the equality monitoring form by clicking </a:t>
            </a:r>
            <a:r>
              <a:rPr lang="en-GB" sz="1600" b="1" u="sng">
                <a:solidFill>
                  <a:srgbClr val="D83B2D"/>
                </a:solidFill>
                <a:latin typeface="Barlow Condensed"/>
                <a:hlinkClick r:id="rId4">
                  <a:extLst>
                    <a:ext uri="{A12FA001-AC4F-418D-AE19-62706E023703}">
                      <ahyp:hlinkClr xmlns:ahyp="http://schemas.microsoft.com/office/drawing/2018/hyperlinkcolor" val="tx"/>
                    </a:ext>
                  </a:extLst>
                </a:hlinkClick>
              </a:rPr>
              <a:t>here</a:t>
            </a:r>
            <a:r>
              <a:rPr lang="en-GB" sz="1600" b="1">
                <a:solidFill>
                  <a:schemeClr val="tx1">
                    <a:lumMod val="85000"/>
                    <a:lumOff val="15000"/>
                  </a:schemeClr>
                </a:solidFill>
                <a:latin typeface="Barlow Condensed"/>
              </a:rPr>
              <a:t>.</a:t>
            </a:r>
            <a:endParaRPr lang="en-GB" sz="1600">
              <a:solidFill>
                <a:schemeClr val="tx1">
                  <a:lumMod val="85000"/>
                  <a:lumOff val="15000"/>
                </a:schemeClr>
              </a:solidFill>
              <a:latin typeface="Barlow Condensed"/>
            </a:endParaRPr>
          </a:p>
          <a:p>
            <a:pPr algn="just"/>
            <a:endParaRPr lang="en-GB" sz="1000">
              <a:solidFill>
                <a:schemeClr val="tx1">
                  <a:lumMod val="85000"/>
                  <a:lumOff val="15000"/>
                </a:schemeClr>
              </a:solidFill>
              <a:latin typeface="Barlow Condensed" panose="00000506000000000000" pitchFamily="2" charset="0"/>
            </a:endParaRPr>
          </a:p>
          <a:p>
            <a:pPr algn="just"/>
            <a:r>
              <a:rPr lang="en-GB" sz="1600">
                <a:solidFill>
                  <a:schemeClr val="tx1">
                    <a:lumMod val="85000"/>
                    <a:lumOff val="15000"/>
                  </a:schemeClr>
                </a:solidFill>
                <a:latin typeface="Barlow Condensed" panose="00000506000000000000" pitchFamily="2" charset="0"/>
              </a:rPr>
              <a:t>Hampshire FA are committed to </a:t>
            </a:r>
            <a:r>
              <a:rPr lang="en-GB" sz="1600" b="1">
                <a:solidFill>
                  <a:schemeClr val="tx1">
                    <a:lumMod val="85000"/>
                    <a:lumOff val="15000"/>
                  </a:schemeClr>
                </a:solidFill>
                <a:latin typeface="Barlow Condensed" panose="00000506000000000000" pitchFamily="2" charset="0"/>
              </a:rPr>
              <a:t>safeguarding children and adults at risk</a:t>
            </a:r>
            <a:r>
              <a:rPr lang="en-GB" sz="160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a:solidFill>
                  <a:schemeClr val="tx1">
                    <a:lumMod val="85000"/>
                    <a:lumOff val="15000"/>
                  </a:schemeClr>
                </a:solidFill>
                <a:latin typeface="Barlow Condensed" panose="00000506000000000000" pitchFamily="2" charset="0"/>
              </a:rPr>
              <a:t>  </a:t>
            </a:r>
          </a:p>
          <a:p>
            <a:pPr algn="just"/>
            <a:r>
              <a:rPr lang="en-GB" sz="2000" b="1">
                <a:solidFill>
                  <a:srgbClr val="D83B2D"/>
                </a:solidFill>
                <a:latin typeface="Barlow Condensed ExtraBold" panose="00000906000000000000" pitchFamily="2" charset="0"/>
              </a:rPr>
              <a:t>Key Dates:</a:t>
            </a:r>
            <a:endParaRPr lang="en-GB" sz="2000">
              <a:solidFill>
                <a:srgbClr val="D83B2D"/>
              </a:solidFill>
              <a:latin typeface="Barlow Condensed ExtraBold" panose="00000906000000000000" pitchFamily="2" charset="0"/>
            </a:endParaRPr>
          </a:p>
          <a:p>
            <a:pPr lvl="0" algn="just"/>
            <a:r>
              <a:rPr lang="en-GB" sz="1600">
                <a:solidFill>
                  <a:schemeClr val="tx1">
                    <a:lumMod val="85000"/>
                    <a:lumOff val="15000"/>
                  </a:schemeClr>
                </a:solidFill>
                <a:latin typeface="Barlow Condensed" panose="00000506000000000000" pitchFamily="2" charset="0"/>
              </a:rPr>
              <a:t>Virtual Information Evening – </a:t>
            </a:r>
            <a:r>
              <a:rPr lang="en-GB" sz="1600" b="1">
                <a:solidFill>
                  <a:schemeClr val="tx1">
                    <a:lumMod val="85000"/>
                    <a:lumOff val="15000"/>
                  </a:schemeClr>
                </a:solidFill>
                <a:latin typeface="Barlow Condensed" panose="00000506000000000000" pitchFamily="2" charset="0"/>
              </a:rPr>
              <a:t>Monday 30</a:t>
            </a:r>
            <a:r>
              <a:rPr lang="en-GB" sz="1600" b="1" baseline="30000">
                <a:solidFill>
                  <a:schemeClr val="tx1">
                    <a:lumMod val="85000"/>
                    <a:lumOff val="15000"/>
                  </a:schemeClr>
                </a:solidFill>
                <a:latin typeface="Barlow Condensed" panose="00000506000000000000" pitchFamily="2" charset="0"/>
              </a:rPr>
              <a:t>th</a:t>
            </a:r>
            <a:r>
              <a:rPr lang="en-GB" sz="1600" b="1">
                <a:solidFill>
                  <a:schemeClr val="tx1">
                    <a:lumMod val="85000"/>
                    <a:lumOff val="15000"/>
                  </a:schemeClr>
                </a:solidFill>
                <a:latin typeface="Barlow Condensed" panose="00000506000000000000" pitchFamily="2" charset="0"/>
              </a:rPr>
              <a:t> September 2024 </a:t>
            </a:r>
            <a:r>
              <a:rPr lang="en-GB" sz="1000" b="1">
                <a:solidFill>
                  <a:schemeClr val="tx1">
                    <a:lumMod val="85000"/>
                    <a:lumOff val="15000"/>
                  </a:schemeClr>
                </a:solidFill>
                <a:latin typeface="Barlow Condensed" panose="00000506000000000000" pitchFamily="2" charset="0"/>
              </a:rPr>
              <a:t>(Online)</a:t>
            </a:r>
          </a:p>
          <a:p>
            <a:pPr lvl="0" algn="just"/>
            <a:r>
              <a:rPr lang="en-GB" sz="1600">
                <a:solidFill>
                  <a:schemeClr val="tx1">
                    <a:lumMod val="85000"/>
                    <a:lumOff val="15000"/>
                  </a:schemeClr>
                </a:solidFill>
                <a:latin typeface="Barlow Condensed" panose="00000506000000000000" pitchFamily="2" charset="0"/>
              </a:rPr>
              <a:t>Application closing date – </a:t>
            </a:r>
            <a:r>
              <a:rPr lang="en-GB" sz="1600" b="1">
                <a:solidFill>
                  <a:schemeClr val="tx1">
                    <a:lumMod val="85000"/>
                    <a:lumOff val="15000"/>
                  </a:schemeClr>
                </a:solidFill>
                <a:latin typeface="Barlow Condensed" panose="00000506000000000000" pitchFamily="2" charset="0"/>
              </a:rPr>
              <a:t>Tuesday</a:t>
            </a:r>
            <a:r>
              <a:rPr lang="en-GB" sz="1600">
                <a:solidFill>
                  <a:schemeClr val="tx1">
                    <a:lumMod val="85000"/>
                    <a:lumOff val="15000"/>
                  </a:schemeClr>
                </a:solidFill>
                <a:latin typeface="Barlow Condensed" panose="00000506000000000000" pitchFamily="2" charset="0"/>
              </a:rPr>
              <a:t> </a:t>
            </a:r>
            <a:r>
              <a:rPr lang="en-GB" sz="1600" b="1">
                <a:solidFill>
                  <a:schemeClr val="tx1">
                    <a:lumMod val="85000"/>
                    <a:lumOff val="15000"/>
                  </a:schemeClr>
                </a:solidFill>
                <a:latin typeface="Barlow Condensed" panose="00000506000000000000" pitchFamily="2" charset="0"/>
              </a:rPr>
              <a:t>15</a:t>
            </a:r>
            <a:r>
              <a:rPr lang="en-GB" sz="1600" b="1" baseline="30000">
                <a:solidFill>
                  <a:schemeClr val="tx1">
                    <a:lumMod val="85000"/>
                    <a:lumOff val="15000"/>
                  </a:schemeClr>
                </a:solidFill>
                <a:latin typeface="Barlow Condensed" panose="00000506000000000000" pitchFamily="2" charset="0"/>
              </a:rPr>
              <a:t>th</a:t>
            </a:r>
            <a:r>
              <a:rPr lang="en-GB" sz="1600" b="1">
                <a:solidFill>
                  <a:schemeClr val="tx1">
                    <a:lumMod val="85000"/>
                    <a:lumOff val="15000"/>
                  </a:schemeClr>
                </a:solidFill>
                <a:latin typeface="Barlow Condensed" panose="00000506000000000000" pitchFamily="2" charset="0"/>
              </a:rPr>
              <a:t> October 2024 </a:t>
            </a:r>
          </a:p>
          <a:p>
            <a:pPr lvl="0" algn="just"/>
            <a:r>
              <a:rPr lang="en-GB" sz="1600">
                <a:solidFill>
                  <a:schemeClr val="tx1">
                    <a:lumMod val="85000"/>
                    <a:lumOff val="15000"/>
                  </a:schemeClr>
                </a:solidFill>
                <a:latin typeface="Barlow Condensed" panose="00000506000000000000" pitchFamily="2" charset="0"/>
              </a:rPr>
              <a:t>Interview date – </a:t>
            </a:r>
            <a:r>
              <a:rPr lang="en-GB" sz="1600" b="1">
                <a:solidFill>
                  <a:schemeClr val="tx1">
                    <a:lumMod val="85000"/>
                    <a:lumOff val="15000"/>
                  </a:schemeClr>
                </a:solidFill>
                <a:latin typeface="Barlow Condensed" panose="00000506000000000000" pitchFamily="2" charset="0"/>
              </a:rPr>
              <a:t>Wednesday 23</a:t>
            </a:r>
            <a:r>
              <a:rPr lang="en-GB" sz="1600" b="1" baseline="30000">
                <a:solidFill>
                  <a:schemeClr val="tx1">
                    <a:lumMod val="85000"/>
                    <a:lumOff val="15000"/>
                  </a:schemeClr>
                </a:solidFill>
                <a:latin typeface="Barlow Condensed" panose="00000506000000000000" pitchFamily="2" charset="0"/>
              </a:rPr>
              <a:t>rd</a:t>
            </a:r>
            <a:r>
              <a:rPr lang="en-GB" sz="1600" b="1">
                <a:solidFill>
                  <a:schemeClr val="tx1">
                    <a:lumMod val="85000"/>
                    <a:lumOff val="15000"/>
                  </a:schemeClr>
                </a:solidFill>
                <a:latin typeface="Barlow Condensed" panose="00000506000000000000" pitchFamily="2" charset="0"/>
              </a:rPr>
              <a:t> October 2024 </a:t>
            </a:r>
            <a:r>
              <a:rPr lang="en-GB" sz="1000" b="1">
                <a:solidFill>
                  <a:schemeClr val="tx1">
                    <a:lumMod val="85000"/>
                    <a:lumOff val="15000"/>
                  </a:schemeClr>
                </a:solidFill>
                <a:latin typeface="Barlow Condensed" panose="00000506000000000000" pitchFamily="2" charset="0"/>
              </a:rPr>
              <a:t>(In Person @ Winklebury Football Complex, RG23 8BF) </a:t>
            </a:r>
          </a:p>
          <a:p>
            <a:pPr algn="just">
              <a:buClr>
                <a:srgbClr val="DE3D3B"/>
              </a:buClr>
            </a:pPr>
            <a:endParaRPr lang="en-US">
              <a:solidFill>
                <a:schemeClr val="tx1">
                  <a:lumMod val="85000"/>
                  <a:lumOff val="15000"/>
                </a:schemeClr>
              </a:solidFill>
              <a:latin typeface="Barlow Condensed" panose="00000506000000000000" pitchFamily="2" charset="0"/>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5"/>
          <a:stretch>
            <a:fillRect/>
          </a:stretch>
        </p:blipFill>
        <p:spPr>
          <a:xfrm>
            <a:off x="3508539" y="9788823"/>
            <a:ext cx="542596" cy="772571"/>
          </a:xfrm>
          <a:prstGeom prst="rect">
            <a:avLst/>
          </a:prstGeom>
        </p:spPr>
      </p:pic>
      <p:sp>
        <p:nvSpPr>
          <p:cNvPr id="2" name="TextBox 1">
            <a:extLst>
              <a:ext uri="{FF2B5EF4-FFF2-40B4-BE49-F238E27FC236}">
                <a16:creationId xmlns:a16="http://schemas.microsoft.com/office/drawing/2014/main" id="{C7F1C155-D85C-2E3E-B504-BF20FF834C5B}"/>
              </a:ext>
            </a:extLst>
          </p:cNvPr>
          <p:cNvSpPr txBox="1"/>
          <p:nvPr/>
        </p:nvSpPr>
        <p:spPr>
          <a:xfrm>
            <a:off x="212356" y="238540"/>
            <a:ext cx="3067557" cy="249696"/>
          </a:xfrm>
          <a:prstGeom prst="rect">
            <a:avLst/>
          </a:prstGeom>
          <a:noFill/>
        </p:spPr>
        <p:txBody>
          <a:bodyPr wrap="square" rtlCol="0">
            <a:spAutoFit/>
          </a:bodyPr>
          <a:lstStyle/>
          <a:p>
            <a:r>
              <a:rPr lang="en-US" sz="1000">
                <a:solidFill>
                  <a:srgbClr val="061E42"/>
                </a:solidFill>
                <a:latin typeface="Barlow Condensed Medium" pitchFamily="2" charset="77"/>
              </a:rPr>
              <a:t>Disability &amp; Health Football Development Officer | Hampshire FA</a:t>
            </a:r>
          </a:p>
        </p:txBody>
      </p:sp>
    </p:spTree>
    <p:extLst>
      <p:ext uri="{BB962C8B-B14F-4D97-AF65-F5344CB8AC3E}">
        <p14:creationId xmlns:p14="http://schemas.microsoft.com/office/powerpoint/2010/main" val="47715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5" y="1831931"/>
            <a:ext cx="6562543" cy="461665"/>
          </a:xfrm>
          <a:prstGeom prst="rect">
            <a:avLst/>
          </a:prstGeom>
          <a:noFill/>
        </p:spPr>
        <p:txBody>
          <a:bodyPr wrap="square" rtlCol="0">
            <a:spAutoFit/>
          </a:bodyPr>
          <a:lstStyle/>
          <a:p>
            <a:r>
              <a:rPr lang="en-GB" sz="120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3597025998"/>
              </p:ext>
            </p:extLst>
          </p:nvPr>
        </p:nvGraphicFramePr>
        <p:xfrm>
          <a:off x="538776" y="4747546"/>
          <a:ext cx="6480000" cy="482844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89212682"/>
                    </a:ext>
                  </a:extLst>
                </a:gridCol>
                <a:gridCol w="5400000">
                  <a:extLst>
                    <a:ext uri="{9D8B030D-6E8A-4147-A177-3AD203B41FA5}">
                      <a16:colId xmlns:a16="http://schemas.microsoft.com/office/drawing/2014/main" val="3439379865"/>
                    </a:ext>
                  </a:extLst>
                </a:gridCol>
              </a:tblGrid>
              <a:tr h="180000">
                <a:tc gridSpan="2">
                  <a:txBody>
                    <a:bodyPr/>
                    <a:lstStyle/>
                    <a:p>
                      <a:r>
                        <a:rPr lang="en-GB" sz="1000">
                          <a:solidFill>
                            <a:srgbClr val="D93A27"/>
                          </a:solidFill>
                          <a:effectLst/>
                          <a:latin typeface="Barlow Condensed" panose="00000506000000000000" pitchFamily="2" charset="0"/>
                        </a:rPr>
                        <a:t>Roles &amp; Responsibilities:</a:t>
                      </a:r>
                      <a:endParaRPr lang="en-GB" sz="120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hMerge="1">
                  <a:txBody>
                    <a:bodyPr/>
                    <a:lstStyle/>
                    <a:p>
                      <a:endParaRPr lang="en-US"/>
                    </a:p>
                  </a:txBody>
                  <a:tcPr/>
                </a:tc>
                <a:extLst>
                  <a:ext uri="{0D108BD9-81ED-4DB2-BD59-A6C34878D82A}">
                    <a16:rowId xmlns:a16="http://schemas.microsoft.com/office/drawing/2014/main" val="414972993"/>
                  </a:ext>
                </a:extLst>
              </a:tr>
              <a:tr h="294422">
                <a:tc>
                  <a:txBody>
                    <a:bodyPr/>
                    <a:lstStyle/>
                    <a:p>
                      <a:r>
                        <a:rPr lang="en-GB" sz="1000">
                          <a:effectLst/>
                          <a:latin typeface="Barlow Condensed" panose="00000506000000000000" pitchFamily="2" charset="0"/>
                        </a:rPr>
                        <a:t>Representing Hampshire FA</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lvl="0" indent="-171450">
                        <a:buFont typeface="Arial" panose="020B0604020202020204" pitchFamily="34" charset="0"/>
                        <a:buChar char="•"/>
                      </a:pPr>
                      <a:r>
                        <a:rPr lang="en-GB" sz="1000">
                          <a:effectLst/>
                          <a:latin typeface="Barlow Condensed" panose="00000506000000000000" pitchFamily="2" charset="0"/>
                        </a:rPr>
                        <a:t>Actively deliver against Company Values, Behaviours, and the Customer Charter.</a:t>
                      </a:r>
                    </a:p>
                    <a:p>
                      <a:pPr marL="171450" lvl="0" indent="-171450">
                        <a:buFont typeface="Arial" panose="020B0604020202020204" pitchFamily="34" charset="0"/>
                        <a:buChar cha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Actively challenge all forms of discrimination in grassroots football.</a:t>
                      </a:r>
                    </a:p>
                    <a:p>
                      <a:pPr marL="171450" lvl="0" indent="-171450">
                        <a:buFont typeface="Arial" panose="020B0604020202020204" pitchFamily="34" charset="0"/>
                        <a:buChar cha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Utilise hub sites as a resource to deliver programmes and further Hampshire FA’s reputation as a facility provider.</a:t>
                      </a:r>
                    </a:p>
                  </a:txBody>
                  <a:tcPr marL="32659" marR="32659" marT="16329" marB="16329">
                    <a:solidFill>
                      <a:schemeClr val="accent1">
                        <a:lumMod val="20000"/>
                        <a:lumOff val="80000"/>
                      </a:schemeClr>
                    </a:solidFill>
                  </a:tcPr>
                </a:tc>
                <a:extLst>
                  <a:ext uri="{0D108BD9-81ED-4DB2-BD59-A6C34878D82A}">
                    <a16:rowId xmlns:a16="http://schemas.microsoft.com/office/drawing/2014/main" val="639403707"/>
                  </a:ext>
                </a:extLst>
              </a:tr>
              <a:tr h="671933">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Disability Football Pathway </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Work collaboratively with local stakeholders to grow and retain team-based and sessional-based playing opportunities.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Map existing casual and team-based playing opportunities and target gaps in provision across key programmes, age groups, and formats.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Lead on the growth and development of the EFCCT Pan-Disability League across all ages and formats of the game.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Retain and grow the number of affiliated Disability Football teams with an emphasis on creating player pathway opportunities within England Football Accredited clubs.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Retain and grow the number of casual playing opportunities using FA programmes such as Comets and Just Play.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Embed research and insight into planning, decision-making, and delivery to meet the needs of Disabled people.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Facilitate the movement of Disabled players transitioning from youth to adult football.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Utilise the feedback from under-18s and adults at risk to enhance the experience, fun, and safety in grassroots football.</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development of associated workforce to ensure all Disability Football is safe and sustainable.</a:t>
                      </a:r>
                    </a:p>
                  </a:txBody>
                  <a:tcPr marL="32659" marR="32659" marT="16329" marB="16329">
                    <a:solidFill>
                      <a:schemeClr val="accent1">
                        <a:lumMod val="20000"/>
                        <a:lumOff val="80000"/>
                      </a:schemeClr>
                    </a:solidFill>
                  </a:tcPr>
                </a:tc>
                <a:extLst>
                  <a:ext uri="{0D108BD9-81ED-4DB2-BD59-A6C34878D82A}">
                    <a16:rowId xmlns:a16="http://schemas.microsoft.com/office/drawing/2014/main" val="1258518264"/>
                  </a:ext>
                </a:extLst>
              </a:tr>
              <a:tr h="666748">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Men’s Health Inequalities </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Maintain and develop relationships with existing recreational providers and champion their transition to Clubspark.</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Lead the development and delivery of men’s recreational sessions to reduce mental and physical health inequalities.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Map existing provision and identify gaps for development.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Apply for external funding in conjunction with the Hampshire FA CSR Group to support the creation of new programmes.</a:t>
                      </a:r>
                    </a:p>
                  </a:txBody>
                  <a:tcPr marL="32659" marR="32659" marT="16329" marB="16329">
                    <a:solidFill>
                      <a:schemeClr val="accent1">
                        <a:lumMod val="20000"/>
                        <a:lumOff val="80000"/>
                      </a:schemeClr>
                    </a:solidFill>
                  </a:tcPr>
                </a:tc>
                <a:extLst>
                  <a:ext uri="{0D108BD9-81ED-4DB2-BD59-A6C34878D82A}">
                    <a16:rowId xmlns:a16="http://schemas.microsoft.com/office/drawing/2014/main" val="3098258675"/>
                  </a:ext>
                </a:extLst>
              </a:tr>
              <a:tr h="588844">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Walking Football </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Lead delivery of Hampshire FA Walking Football Steering Group to consult with members on the future development.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Lead Hampshire FA Walking Football League Over 50’s &amp; Over 60’s delivery.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Lead FA Walking Football Cup local qualifiers and provide support and advice to recreational Walking Football providers.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Provide the highest level of customer excellence to support volunteers across all FA Technology systems (FA Learning, FA Events, Whole Game System, Matchday app, and Full-Time).</a:t>
                      </a:r>
                    </a:p>
                  </a:txBody>
                  <a:tcPr marL="32659" marR="32659" marT="16329" marB="16329">
                    <a:solidFill>
                      <a:schemeClr val="accent1">
                        <a:lumMod val="20000"/>
                        <a:lumOff val="80000"/>
                      </a:schemeClr>
                    </a:solidFill>
                  </a:tcPr>
                </a:tc>
                <a:extLst>
                  <a:ext uri="{0D108BD9-81ED-4DB2-BD59-A6C34878D82A}">
                    <a16:rowId xmlns:a16="http://schemas.microsoft.com/office/drawing/2014/main" val="270044679"/>
                  </a:ext>
                </a:extLst>
              </a:tr>
              <a:tr h="426992">
                <a:tc>
                  <a:txBody>
                    <a:bodyPr/>
                    <a:lstStyle/>
                    <a:p>
                      <a:r>
                        <a:rPr lang="en-GB" sz="1000">
                          <a:effectLst/>
                          <a:latin typeface="Barlow Condensed" panose="00000506000000000000" pitchFamily="2" charset="0"/>
                        </a:rPr>
                        <a:t>Safeguarding </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a:effectLst/>
                          <a:latin typeface="Barlow Condensed" panose="00000506000000000000" pitchFamily="2" charset="0"/>
                        </a:rPr>
                        <a:t>Support maintenance of FA safeguarding 365 operating standards and ensure that the safeguarding of young people and vulnerable adults is prioritised at all times.</a:t>
                      </a:r>
                    </a:p>
                    <a:p>
                      <a:pPr marL="171450" lvl="0" indent="-171450">
                        <a:buFont typeface="Arial" panose="020B0604020202020204" pitchFamily="34" charset="0"/>
                        <a:buChar char="•"/>
                      </a:pPr>
                      <a:r>
                        <a:rPr lang="en-GB" sz="1000">
                          <a:effectLst/>
                          <a:latin typeface="Barlow Condensed" panose="00000506000000000000" pitchFamily="2" charset="0"/>
                        </a:rPr>
                        <a:t>Carry out appropriate Safeguarding Risk Assessments for any activities delivered.</a:t>
                      </a:r>
                    </a:p>
                    <a:p>
                      <a:pPr marL="171450" lvl="0" indent="-171450">
                        <a:buFont typeface="Arial" panose="020B0604020202020204" pitchFamily="34" charset="0"/>
                        <a:buChar char="•"/>
                      </a:pPr>
                      <a:r>
                        <a:rPr lang="en-GB" sz="1000">
                          <a:effectLst/>
                          <a:latin typeface="Barlow Condensed" panose="00000506000000000000" pitchFamily="2" charset="0"/>
                        </a:rPr>
                        <a:t>Ensure that all participants and their families are aware and encouraged to report any safeguarding concerns.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Listen to and consult with under-18s on their experiences of grassroots football as part of the Hampshire FA Youth Engagement Strategy.</a:t>
                      </a:r>
                    </a:p>
                  </a:txBody>
                  <a:tcPr marL="60096" marR="60096" marT="32659" marB="32659">
                    <a:solidFill>
                      <a:schemeClr val="accent1">
                        <a:lumMod val="20000"/>
                        <a:lumOff val="80000"/>
                      </a:schemeClr>
                    </a:solidFill>
                  </a:tcPr>
                </a:tc>
                <a:extLst>
                  <a:ext uri="{0D108BD9-81ED-4DB2-BD59-A6C34878D82A}">
                    <a16:rowId xmlns:a16="http://schemas.microsoft.com/office/drawing/2014/main" val="2269143396"/>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2647017132"/>
              </p:ext>
            </p:extLst>
          </p:nvPr>
        </p:nvGraphicFramePr>
        <p:xfrm>
          <a:off x="538776" y="2352543"/>
          <a:ext cx="6480000" cy="2297775"/>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180000">
                <a:tc>
                  <a:txBody>
                    <a:bodyPr/>
                    <a:lstStyle/>
                    <a:p>
                      <a:pPr>
                        <a:lnSpc>
                          <a:spcPct val="115000"/>
                        </a:lnSpc>
                      </a:pPr>
                      <a:r>
                        <a:rPr lang="en-GB" sz="1000">
                          <a:effectLst/>
                          <a:latin typeface="Barlow Condensed" panose="00000506000000000000" pitchFamily="2" charset="0"/>
                        </a:rPr>
                        <a:t>Job title</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effectLst/>
                          <a:latin typeface="Barlow Condensed" panose="00000506000000000000" pitchFamily="2" charset="0"/>
                        </a:rPr>
                        <a:t>Disability &amp; Health Football Development Officer </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180000">
                <a:tc>
                  <a:txBody>
                    <a:bodyPr/>
                    <a:lstStyle/>
                    <a:p>
                      <a:pPr>
                        <a:lnSpc>
                          <a:spcPct val="115000"/>
                        </a:lnSpc>
                      </a:pPr>
                      <a:r>
                        <a:rPr lang="en-GB" sz="1000">
                          <a:effectLst/>
                          <a:latin typeface="Barlow Condensed" panose="00000506000000000000" pitchFamily="2" charset="0"/>
                        </a:rPr>
                        <a:t>Reports to</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effectLst/>
                          <a:latin typeface="Barlow Condensed" panose="00000506000000000000" pitchFamily="2" charset="0"/>
                        </a:rPr>
                        <a:t>Football Development Manager</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180000">
                <a:tc>
                  <a:txBody>
                    <a:bodyPr/>
                    <a:lstStyle/>
                    <a:p>
                      <a:pPr>
                        <a:lnSpc>
                          <a:spcPct val="115000"/>
                        </a:lnSpc>
                      </a:pPr>
                      <a:r>
                        <a:rPr lang="en-GB" sz="1000">
                          <a:effectLst/>
                          <a:latin typeface="Barlow Condensed" panose="00000506000000000000" pitchFamily="2" charset="0"/>
                        </a:rPr>
                        <a:t>Job purpose(s)</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To support the delivery of The FA Grassroots Football Strategy, The FA Disability Football Gameplan, and the Hampshire FA Business Strategy</a:t>
                      </a:r>
                    </a:p>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To strategically coordinate Disability Football provision and men's health programmes across Hampshire </a:t>
                      </a:r>
                    </a:p>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To lead Hampshire FA Walking Football provision to increase activity</a:t>
                      </a:r>
                    </a:p>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To contribute to the effective implementation of The FA’s Safeguarding 365 Operating Standard for County FAs.</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180000">
                <a:tc>
                  <a:txBody>
                    <a:bodyPr/>
                    <a:lstStyle/>
                    <a:p>
                      <a:pPr>
                        <a:lnSpc>
                          <a:spcPct val="115000"/>
                        </a:lnSpc>
                      </a:pPr>
                      <a:r>
                        <a:rPr lang="en-GB" sz="1000">
                          <a:effectLst/>
                          <a:latin typeface="Barlow Condensed" panose="00000506000000000000" pitchFamily="2" charset="0"/>
                        </a:rPr>
                        <a:t>Direct reports</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2 x Disability Football Ambassadors </a:t>
                      </a:r>
                    </a:p>
                  </a:txBody>
                  <a:tcPr marL="32659" marR="32659" marT="16329" marB="16329">
                    <a:solidFill>
                      <a:schemeClr val="accent1">
                        <a:lumMod val="20000"/>
                        <a:lumOff val="80000"/>
                      </a:schemeClr>
                    </a:solidFill>
                  </a:tcPr>
                </a:tc>
                <a:extLst>
                  <a:ext uri="{0D108BD9-81ED-4DB2-BD59-A6C34878D82A}">
                    <a16:rowId xmlns:a16="http://schemas.microsoft.com/office/drawing/2014/main" val="1139156922"/>
                  </a:ext>
                </a:extLst>
              </a:tr>
              <a:tr h="180000">
                <a:tc>
                  <a:txBody>
                    <a:bodyPr/>
                    <a:lstStyle/>
                    <a:p>
                      <a:pPr>
                        <a:lnSpc>
                          <a:spcPct val="115000"/>
                        </a:lnSpc>
                      </a:pPr>
                      <a:r>
                        <a:rPr lang="en-GB" sz="1000">
                          <a:effectLst/>
                          <a:latin typeface="Barlow Condensed" panose="00000506000000000000" pitchFamily="2" charset="0"/>
                        </a:rPr>
                        <a:t>Location</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effectLst/>
                          <a:latin typeface="Barlow Condensed" panose="00000506000000000000" pitchFamily="2" charset="0"/>
                        </a:rPr>
                        <a:t>Winklebury Football Complex, Basingstoke, RG23 8BF </a:t>
                      </a:r>
                    </a:p>
                    <a:p>
                      <a:pPr>
                        <a:lnSpc>
                          <a:spcPct val="115000"/>
                        </a:lnSpc>
                      </a:pPr>
                      <a:r>
                        <a:rPr lang="en-GB" sz="900" b="0" i="0" u="none" strike="noStrike">
                          <a:solidFill>
                            <a:srgbClr val="000000"/>
                          </a:solidFill>
                          <a:effectLst/>
                          <a:latin typeface="Barlow Condensed" panose="00000506000000000000" pitchFamily="2" charset="0"/>
                        </a:rPr>
                        <a:t>(Hybrid Working Policy currently in operation providing mix of office/remote working)</a:t>
                      </a:r>
                      <a:endParaRPr lang="en-GB" sz="900" i="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502144399"/>
                  </a:ext>
                </a:extLst>
              </a:tr>
              <a:tr h="180000">
                <a:tc>
                  <a:txBody>
                    <a:bodyPr/>
                    <a:lstStyle/>
                    <a:p>
                      <a:pPr>
                        <a:lnSpc>
                          <a:spcPct val="115000"/>
                        </a:lnSpc>
                      </a:pPr>
                      <a:r>
                        <a:rPr lang="en-GB" sz="1000">
                          <a:effectLst/>
                          <a:latin typeface="Barlow Condensed" panose="00000506000000000000" pitchFamily="2" charset="0"/>
                        </a:rPr>
                        <a:t>Working hours</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effectLst/>
                          <a:latin typeface="Barlow Condensed" panose="00000506000000000000" pitchFamily="2" charset="0"/>
                        </a:rPr>
                        <a:t>35 hours a week, occasional evening/weekend work required  </a:t>
                      </a:r>
                      <a:r>
                        <a:rPr lang="en-GB" sz="900" baseline="0">
                          <a:effectLst/>
                          <a:latin typeface="Barlow Condensed" panose="00000506000000000000" pitchFamily="2" charset="0"/>
                        </a:rPr>
                        <a:t>(Flexible options available - job share, part-time, etc)</a:t>
                      </a:r>
                      <a:endParaRPr lang="en-GB" sz="1000" baseline="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876565353"/>
                  </a:ext>
                </a:extLst>
              </a:tr>
              <a:tr h="180000">
                <a:tc>
                  <a:txBody>
                    <a:bodyPr/>
                    <a:lstStyle/>
                    <a:p>
                      <a:pPr>
                        <a:lnSpc>
                          <a:spcPct val="115000"/>
                        </a:lnSpc>
                      </a:pPr>
                      <a:r>
                        <a:rPr lang="en-GB" sz="1000">
                          <a:effectLst/>
                          <a:latin typeface="Barlow Condensed" panose="00000506000000000000" pitchFamily="2" charset="0"/>
                        </a:rPr>
                        <a:t>Contract type </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effectLst/>
                          <a:latin typeface="Barlow Condensed" panose="00000506000000000000" pitchFamily="2" charset="0"/>
                        </a:rPr>
                        <a:t>Full-time contract to 30</a:t>
                      </a:r>
                      <a:r>
                        <a:rPr lang="en-GB" sz="1000" baseline="30000">
                          <a:effectLst/>
                          <a:latin typeface="Barlow Condensed" panose="00000506000000000000" pitchFamily="2" charset="0"/>
                        </a:rPr>
                        <a:t>th</a:t>
                      </a:r>
                      <a:r>
                        <a:rPr lang="en-GB" sz="1000">
                          <a:effectLst/>
                          <a:latin typeface="Barlow Condensed" panose="00000506000000000000" pitchFamily="2" charset="0"/>
                        </a:rPr>
                        <a:t> June 2028  </a:t>
                      </a:r>
                      <a:r>
                        <a:rPr lang="en-GB" sz="900">
                          <a:effectLst/>
                          <a:latin typeface="Barlow Condensed" panose="00000506000000000000" pitchFamily="2" charset="0"/>
                        </a:rPr>
                        <a:t>(Further extension subject to funding renewal)</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r h="180000">
                <a:tc>
                  <a:txBody>
                    <a:bodyPr/>
                    <a:lstStyle/>
                    <a:p>
                      <a:pPr>
                        <a:lnSpc>
                          <a:spcPct val="115000"/>
                        </a:lnSpc>
                      </a:pPr>
                      <a:r>
                        <a:rPr lang="en-GB" sz="1000">
                          <a:effectLst/>
                          <a:latin typeface="Barlow Condensed" panose="00000506000000000000" pitchFamily="2" charset="0"/>
                        </a:rPr>
                        <a:t>Salary</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a:effectLst/>
                          <a:latin typeface="Barlow Condensed" panose="00000506000000000000" pitchFamily="2" charset="0"/>
                        </a:rPr>
                        <a:t>Circa £25,000 per annum</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3165952431"/>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sp>
        <p:nvSpPr>
          <p:cNvPr id="2" name="TextBox 1">
            <a:extLst>
              <a:ext uri="{FF2B5EF4-FFF2-40B4-BE49-F238E27FC236}">
                <a16:creationId xmlns:a16="http://schemas.microsoft.com/office/drawing/2014/main" id="{2CB10F03-7DD6-C970-67F1-075E4F3AB309}"/>
              </a:ext>
            </a:extLst>
          </p:cNvPr>
          <p:cNvSpPr txBox="1"/>
          <p:nvPr/>
        </p:nvSpPr>
        <p:spPr>
          <a:xfrm>
            <a:off x="212356" y="238540"/>
            <a:ext cx="3067557" cy="249696"/>
          </a:xfrm>
          <a:prstGeom prst="rect">
            <a:avLst/>
          </a:prstGeom>
          <a:noFill/>
        </p:spPr>
        <p:txBody>
          <a:bodyPr wrap="square" rtlCol="0">
            <a:spAutoFit/>
          </a:bodyPr>
          <a:lstStyle/>
          <a:p>
            <a:r>
              <a:rPr lang="en-US" sz="1000">
                <a:solidFill>
                  <a:srgbClr val="061E42"/>
                </a:solidFill>
                <a:latin typeface="Barlow Condensed Medium" pitchFamily="2" charset="77"/>
              </a:rPr>
              <a:t>Disability &amp; Health Football Development Officer | Hampshire FA</a:t>
            </a:r>
          </a:p>
        </p:txBody>
      </p:sp>
    </p:spTree>
    <p:extLst>
      <p:ext uri="{BB962C8B-B14F-4D97-AF65-F5344CB8AC3E}">
        <p14:creationId xmlns:p14="http://schemas.microsoft.com/office/powerpoint/2010/main" val="35582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0" y="11113"/>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4" name="Table 3">
            <a:extLst>
              <a:ext uri="{FF2B5EF4-FFF2-40B4-BE49-F238E27FC236}">
                <a16:creationId xmlns:a16="http://schemas.microsoft.com/office/drawing/2014/main" id="{840FDECF-7264-8441-BDB6-960EE747B8B2}"/>
              </a:ext>
            </a:extLst>
          </p:cNvPr>
          <p:cNvGraphicFramePr>
            <a:graphicFrameLocks noGrp="1"/>
          </p:cNvGraphicFramePr>
          <p:nvPr>
            <p:extLst>
              <p:ext uri="{D42A27DB-BD31-4B8C-83A1-F6EECF244321}">
                <p14:modId xmlns:p14="http://schemas.microsoft.com/office/powerpoint/2010/main" val="597782326"/>
              </p:ext>
            </p:extLst>
          </p:nvPr>
        </p:nvGraphicFramePr>
        <p:xfrm>
          <a:off x="538249" y="860007"/>
          <a:ext cx="6480000" cy="1445591"/>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3114431175"/>
                    </a:ext>
                  </a:extLst>
                </a:gridCol>
                <a:gridCol w="5400000">
                  <a:extLst>
                    <a:ext uri="{9D8B030D-6E8A-4147-A177-3AD203B41FA5}">
                      <a16:colId xmlns:a16="http://schemas.microsoft.com/office/drawing/2014/main" val="3186097347"/>
                    </a:ext>
                  </a:extLst>
                </a:gridCol>
              </a:tblGrid>
              <a:tr h="441633">
                <a:tc>
                  <a:txBody>
                    <a:bodyPr/>
                    <a:lstStyle/>
                    <a:p>
                      <a:r>
                        <a:rPr lang="en-GB" sz="1000">
                          <a:effectLst/>
                          <a:latin typeface="Barlow" panose="00000500000000000000" pitchFamily="2" charset="0"/>
                        </a:rPr>
                        <a:t>Equality, Diversity &amp; Inclusion</a:t>
                      </a:r>
                      <a:endParaRPr lang="en-GB" sz="1000">
                        <a:solidFill>
                          <a:srgbClr val="000000"/>
                        </a:solidFill>
                        <a:effectLst/>
                        <a:latin typeface="Barlow" panose="00000500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disability football is inclusive, diverse, and representative of local communities.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Consult with the Hampshire FA Inclusion Advisory Group (IAG) on key priorities and developments.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community insights to diversify participation.</a:t>
                      </a:r>
                    </a:p>
                  </a:txBody>
                  <a:tcPr marL="60096" marR="60096" marT="32659" marB="32659">
                    <a:solidFill>
                      <a:schemeClr val="accent1">
                        <a:lumMod val="20000"/>
                        <a:lumOff val="80000"/>
                      </a:schemeClr>
                    </a:solidFill>
                  </a:tcPr>
                </a:tc>
                <a:extLst>
                  <a:ext uri="{0D108BD9-81ED-4DB2-BD59-A6C34878D82A}">
                    <a16:rowId xmlns:a16="http://schemas.microsoft.com/office/drawing/2014/main" val="3304210789"/>
                  </a:ext>
                </a:extLst>
              </a:tr>
              <a:tr h="248155">
                <a:tc>
                  <a:txBody>
                    <a:bodyPr/>
                    <a:lstStyle/>
                    <a:p>
                      <a:r>
                        <a:rPr lang="en-GB" sz="1000">
                          <a:effectLst/>
                          <a:latin typeface="Barlow" panose="00000500000000000000" pitchFamily="2" charset="0"/>
                        </a:rPr>
                        <a:t>People</a:t>
                      </a:r>
                      <a:endParaRPr lang="en-GB" sz="1000">
                        <a:solidFill>
                          <a:srgbClr val="000000"/>
                        </a:solidFill>
                        <a:effectLst/>
                        <a:latin typeface="Barlow" panose="00000500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a:effectLst/>
                          <a:latin typeface="Barlow Condensed" panose="00000506000000000000" pitchFamily="2" charset="0"/>
                        </a:rPr>
                        <a:t>Line manage and mentor 2 x Disability Football Ambassadors. </a:t>
                      </a:r>
                    </a:p>
                  </a:txBody>
                  <a:tcPr marL="60096" marR="60096" marT="32659" marB="32659">
                    <a:solidFill>
                      <a:schemeClr val="accent1">
                        <a:lumMod val="20000"/>
                        <a:lumOff val="80000"/>
                      </a:schemeClr>
                    </a:solidFill>
                  </a:tcPr>
                </a:tc>
                <a:extLst>
                  <a:ext uri="{0D108BD9-81ED-4DB2-BD59-A6C34878D82A}">
                    <a16:rowId xmlns:a16="http://schemas.microsoft.com/office/drawing/2014/main" val="3089135334"/>
                  </a:ext>
                </a:extLst>
              </a:tr>
              <a:tr h="208549">
                <a:tc>
                  <a:txBody>
                    <a:bodyPr/>
                    <a:lstStyle/>
                    <a:p>
                      <a:r>
                        <a:rPr lang="en-GB" sz="1000">
                          <a:effectLst/>
                          <a:latin typeface="Barlow" panose="00000500000000000000" pitchFamily="2" charset="0"/>
                        </a:rPr>
                        <a:t>Finance</a:t>
                      </a:r>
                      <a:endParaRPr lang="en-GB" sz="1000">
                        <a:solidFill>
                          <a:srgbClr val="000000"/>
                        </a:solidFill>
                        <a:effectLst/>
                        <a:latin typeface="Barlow" panose="00000500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effectLst/>
                          <a:latin typeface="Barlow Condensed" panose="00000506000000000000" pitchFamily="2" charset="0"/>
                        </a:rPr>
                        <a:t>Manage budget for area of Business Strategy and adhere to Hampshire FA finance protocols, processing payments, and invoices as required.</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Identify sources of funding that will be of benefit to grassroots football and to reduce inequalities in men's health.</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Apply for the FA Journey to Inclusion Fund and Hampshire Foundation as required.</a:t>
                      </a:r>
                    </a:p>
                  </a:txBody>
                  <a:tcPr marL="60096" marR="60096" marT="32659" marB="32659">
                    <a:solidFill>
                      <a:schemeClr val="accent1">
                        <a:lumMod val="20000"/>
                        <a:lumOff val="80000"/>
                      </a:schemeClr>
                    </a:solidFill>
                  </a:tcPr>
                </a:tc>
                <a:extLst>
                  <a:ext uri="{0D108BD9-81ED-4DB2-BD59-A6C34878D82A}">
                    <a16:rowId xmlns:a16="http://schemas.microsoft.com/office/drawing/2014/main" val="3259952263"/>
                  </a:ext>
                </a:extLst>
              </a:tr>
            </a:tbl>
          </a:graphicData>
        </a:graphic>
      </p:graphicFrame>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extLst>
              <p:ext uri="{D42A27DB-BD31-4B8C-83A1-F6EECF244321}">
                <p14:modId xmlns:p14="http://schemas.microsoft.com/office/powerpoint/2010/main" val="1352275649"/>
              </p:ext>
            </p:extLst>
          </p:nvPr>
        </p:nvGraphicFramePr>
        <p:xfrm>
          <a:off x="539659" y="5602844"/>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a:solidFill>
                            <a:srgbClr val="D93A27"/>
                          </a:solidFill>
                          <a:effectLst/>
                          <a:latin typeface="Barlow Condensed" panose="00000506000000000000" pitchFamily="2" charset="0"/>
                        </a:rPr>
                        <a:t>HFA Values</a:t>
                      </a:r>
                      <a:endParaRPr lang="en-GB" sz="100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a:solidFill>
                            <a:srgbClr val="D93A27"/>
                          </a:solidFill>
                          <a:effectLst/>
                          <a:latin typeface="Barlow Condensed" panose="00000506000000000000" pitchFamily="2" charset="0"/>
                        </a:rPr>
                        <a:t>Expected Behaviours</a:t>
                      </a:r>
                      <a:endParaRPr lang="en-GB" sz="100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a:effectLst/>
                          <a:latin typeface="Barlow Condensed" panose="00000506000000000000" pitchFamily="2" charset="0"/>
                        </a:rPr>
                        <a:t>PROGRESSIVE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a:effectLst/>
                          <a:latin typeface="Barlow Condensed" panose="00000506000000000000" pitchFamily="2" charset="0"/>
                        </a:rPr>
                        <a:t>Continuously seeks to improve efficiency and performance.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a:effectLst/>
                          <a:latin typeface="Barlow Condensed" panose="00000506000000000000" pitchFamily="2" charset="0"/>
                        </a:rPr>
                        <a:t>RESPECTFUL</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a:effectLst/>
                          <a:latin typeface="Barlow Condensed" panose="00000506000000000000" pitchFamily="2" charset="0"/>
                        </a:rPr>
                        <a:t>Seizes the opportunity to apply Hampshire FA standards at all times.</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a:effectLst/>
                          <a:latin typeface="Barlow Condensed" panose="00000506000000000000" pitchFamily="2" charset="0"/>
                        </a:rPr>
                        <a:t>INCLUSIVE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a:effectLst/>
                          <a:latin typeface="Barlow Condensed" panose="00000506000000000000" pitchFamily="2" charset="0"/>
                        </a:rPr>
                        <a:t>Seeks out and embraces new ways of thinking and working.</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a:effectLst/>
                          <a:latin typeface="Barlow Condensed" panose="00000506000000000000" pitchFamily="2" charset="0"/>
                        </a:rPr>
                        <a:t>DETERMINED</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a:effectLst/>
                          <a:latin typeface="Barlow Condensed" panose="00000506000000000000" pitchFamily="2" charset="0"/>
                        </a:rPr>
                        <a:t>Maintains motivation for their team and themselves.</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a:effectLst/>
                          <a:latin typeface="Barlow Condensed" panose="00000506000000000000" pitchFamily="2" charset="0"/>
                        </a:rPr>
                        <a:t>EXCELLENT</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a:effectLst/>
                          <a:latin typeface="Barlow Condensed" panose="00000506000000000000" pitchFamily="2" charset="0"/>
                        </a:rPr>
                        <a:t>Supports others to go further and achieve more.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10" name="Table 9">
            <a:extLst>
              <a:ext uri="{FF2B5EF4-FFF2-40B4-BE49-F238E27FC236}">
                <a16:creationId xmlns:a16="http://schemas.microsoft.com/office/drawing/2014/main" id="{7E714699-2104-8E4D-BA9C-76F6828BA1B0}"/>
              </a:ext>
            </a:extLst>
          </p:cNvPr>
          <p:cNvGraphicFramePr>
            <a:graphicFrameLocks noGrp="1"/>
          </p:cNvGraphicFramePr>
          <p:nvPr>
            <p:extLst>
              <p:ext uri="{D42A27DB-BD31-4B8C-83A1-F6EECF244321}">
                <p14:modId xmlns:p14="http://schemas.microsoft.com/office/powerpoint/2010/main" val="834029251"/>
              </p:ext>
            </p:extLst>
          </p:nvPr>
        </p:nvGraphicFramePr>
        <p:xfrm>
          <a:off x="538249" y="8357711"/>
          <a:ext cx="6480000" cy="324630"/>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62008">
                <a:tc>
                  <a:txBody>
                    <a:bodyPr/>
                    <a:lstStyle/>
                    <a:p>
                      <a:r>
                        <a:rPr lang="en-GB" sz="1000">
                          <a:effectLst/>
                          <a:latin typeface="Barlow Condensed" panose="00000506000000000000" pitchFamily="2" charset="0"/>
                        </a:rPr>
                        <a:t>Application Deadline: </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Tuesday 15</a:t>
                      </a:r>
                      <a:r>
                        <a:rPr lang="en-GB" sz="1000" baseline="30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October 2024 </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a:effectLst/>
                          <a:latin typeface="Barlow Condensed" panose="00000506000000000000" pitchFamily="2" charset="0"/>
                        </a:rPr>
                        <a:t>Interviews to be held: </a:t>
                      </a:r>
                      <a:endParaRPr lang="en-GB" sz="12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Wednesday 23</a:t>
                      </a:r>
                      <a:r>
                        <a:rPr lang="en-GB" sz="1000" baseline="30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rd</a:t>
                      </a: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October 2024 </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graphicFrame>
        <p:nvGraphicFramePr>
          <p:cNvPr id="11" name="Table 10">
            <a:extLst>
              <a:ext uri="{FF2B5EF4-FFF2-40B4-BE49-F238E27FC236}">
                <a16:creationId xmlns:a16="http://schemas.microsoft.com/office/drawing/2014/main" id="{CE8A469C-5688-E44A-88A5-EFEC7F5A3944}"/>
              </a:ext>
            </a:extLst>
          </p:cNvPr>
          <p:cNvGraphicFramePr>
            <a:graphicFrameLocks noGrp="1"/>
          </p:cNvGraphicFramePr>
          <p:nvPr>
            <p:extLst>
              <p:ext uri="{D42A27DB-BD31-4B8C-83A1-F6EECF244321}">
                <p14:modId xmlns:p14="http://schemas.microsoft.com/office/powerpoint/2010/main" val="2183120028"/>
              </p:ext>
            </p:extLst>
          </p:nvPr>
        </p:nvGraphicFramePr>
        <p:xfrm>
          <a:off x="538249" y="2472092"/>
          <a:ext cx="6480001" cy="2964258"/>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461305">
                  <a:extLst>
                    <a:ext uri="{9D8B030D-6E8A-4147-A177-3AD203B41FA5}">
                      <a16:colId xmlns:a16="http://schemas.microsoft.com/office/drawing/2014/main" val="1713477686"/>
                    </a:ext>
                  </a:extLst>
                </a:gridCol>
                <a:gridCol w="2945455">
                  <a:extLst>
                    <a:ext uri="{9D8B030D-6E8A-4147-A177-3AD203B41FA5}">
                      <a16:colId xmlns:a16="http://schemas.microsoft.com/office/drawing/2014/main" val="3606109640"/>
                    </a:ext>
                  </a:extLst>
                </a:gridCol>
              </a:tblGrid>
              <a:tr h="180000">
                <a:tc>
                  <a:txBody>
                    <a:bodyPr/>
                    <a:lstStyle/>
                    <a:p>
                      <a:endParaRPr lang="en-GB" sz="100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a:solidFill>
                            <a:srgbClr val="D93A27"/>
                          </a:solidFill>
                          <a:effectLst/>
                          <a:latin typeface="Barlow Condensed" panose="00000506000000000000" pitchFamily="2" charset="0"/>
                        </a:rPr>
                        <a:t>Skills</a:t>
                      </a:r>
                      <a:endParaRPr lang="en-US" sz="1000">
                        <a:latin typeface="Barlow Condensed" panose="00000506000000000000" pitchFamily="2" charset="0"/>
                      </a:endParaRPr>
                    </a:p>
                  </a:txBody>
                  <a:tcPr marL="36000" marR="36000" marT="18000" marB="18000">
                    <a:noFill/>
                  </a:tcPr>
                </a:tc>
                <a:tc>
                  <a:txBody>
                    <a:bodyPr/>
                    <a:lstStyle/>
                    <a:p>
                      <a:pPr algn="ctr"/>
                      <a:r>
                        <a:rPr lang="en-GB" sz="1000">
                          <a:solidFill>
                            <a:srgbClr val="D93A27"/>
                          </a:solidFill>
                          <a:effectLst/>
                          <a:latin typeface="Barlow Condensed" panose="00000506000000000000" pitchFamily="2" charset="0"/>
                        </a:rPr>
                        <a:t>Knowledge/Experience</a:t>
                      </a:r>
                      <a:endParaRPr lang="en-US" sz="100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736055">
                <a:tc>
                  <a:txBody>
                    <a:bodyPr/>
                    <a:lstStyle/>
                    <a:p>
                      <a:r>
                        <a:rPr lang="en-GB" sz="1000">
                          <a:effectLst/>
                          <a:latin typeface="Barlow Condensed" panose="00000506000000000000" pitchFamily="2" charset="0"/>
                        </a:rPr>
                        <a:t>Essential </a:t>
                      </a:r>
                    </a:p>
                    <a:p>
                      <a:r>
                        <a:rPr lang="en-GB" sz="1000">
                          <a:effectLst/>
                          <a:latin typeface="Barlow Condensed" panose="00000506000000000000" pitchFamily="2" charset="0"/>
                        </a:rPr>
                        <a:t>(Required to fulfil role)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build and maintain working relationships with partner organisations.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independently and as part of a team.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think creatively and demonstrate a passion for problem-solving.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communicate effectively to different audiences.</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0" marB="0">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Educated to A Level or equivalent.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Lived experience of having a disability or working with disabled people.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or experience of reducing inequalities in men’s health.</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Experience of developing relationships with a wide range of people. </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r h="1001091">
                <a:tc>
                  <a:txBody>
                    <a:bodyPr/>
                    <a:lstStyle/>
                    <a:p>
                      <a:r>
                        <a:rPr lang="en-GB" sz="1000">
                          <a:effectLst/>
                          <a:latin typeface="Barlow Condensed" panose="00000506000000000000" pitchFamily="2" charset="0"/>
                        </a:rPr>
                        <a:t>Non-Essential </a:t>
                      </a:r>
                    </a:p>
                    <a:p>
                      <a:r>
                        <a:rPr lang="en-GB" sz="1000">
                          <a:effectLst/>
                          <a:latin typeface="Barlow Condensed" panose="00000506000000000000" pitchFamily="2" charset="0"/>
                        </a:rPr>
                        <a:t>(Beneficial but can be accumulated once in the role)</a:t>
                      </a: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monitor, evaluate, and demonstrate impact of programmes.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Time management and prioritisation to meet deadlines.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Proficient IT skills, including the use of Microsoft Office applications.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create and monitor financial budgets, reports, and plans.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provide excellent customer service. </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Experience of working with volunteers.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Experience of project management.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Two years’ sports development experience or in an equivalent field.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Awareness of key national and local football organisations and partners.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Working knowledge of The FA’s Grassroots Football Strategy.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Working knowledge of Equality, Diversity, Inclusion, and Safeguarding.</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472527997"/>
                  </a:ext>
                </a:extLst>
              </a:tr>
            </a:tbl>
          </a:graphicData>
        </a:graphic>
      </p:graphicFrame>
      <p:sp>
        <p:nvSpPr>
          <p:cNvPr id="2" name="TextBox 1">
            <a:extLst>
              <a:ext uri="{FF2B5EF4-FFF2-40B4-BE49-F238E27FC236}">
                <a16:creationId xmlns:a16="http://schemas.microsoft.com/office/drawing/2014/main" id="{BCEDA483-9253-FB7D-4789-7145DF382CB8}"/>
              </a:ext>
            </a:extLst>
          </p:cNvPr>
          <p:cNvSpPr txBox="1"/>
          <p:nvPr/>
        </p:nvSpPr>
        <p:spPr>
          <a:xfrm>
            <a:off x="212356" y="238540"/>
            <a:ext cx="3067557" cy="249696"/>
          </a:xfrm>
          <a:prstGeom prst="rect">
            <a:avLst/>
          </a:prstGeom>
          <a:noFill/>
        </p:spPr>
        <p:txBody>
          <a:bodyPr wrap="square" rtlCol="0">
            <a:spAutoFit/>
          </a:bodyPr>
          <a:lstStyle/>
          <a:p>
            <a:r>
              <a:rPr lang="en-US" sz="1000">
                <a:solidFill>
                  <a:srgbClr val="061E42"/>
                </a:solidFill>
                <a:latin typeface="Barlow Condensed Medium" pitchFamily="2" charset="77"/>
              </a:rPr>
              <a:t>Disability &amp; Health Football Development Officer | Hampshire FA</a:t>
            </a:r>
          </a:p>
        </p:txBody>
      </p:sp>
    </p:spTree>
    <p:extLst>
      <p:ext uri="{BB962C8B-B14F-4D97-AF65-F5344CB8AC3E}">
        <p14:creationId xmlns:p14="http://schemas.microsoft.com/office/powerpoint/2010/main" val="118730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3"/>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707886"/>
          </a:xfrm>
          <a:prstGeom prst="rect">
            <a:avLst/>
          </a:prstGeom>
          <a:noFill/>
        </p:spPr>
        <p:txBody>
          <a:bodyPr wrap="square" rtlCol="0">
            <a:spAutoFit/>
          </a:bodyPr>
          <a:lstStyle/>
          <a:p>
            <a:r>
              <a:rPr lang="en-US" sz="4000" b="1">
                <a:solidFill>
                  <a:srgbClr val="D83B27"/>
                </a:solidFill>
                <a:latin typeface="Barlow Condensed ExtraBold" pitchFamily="2" charset="77"/>
              </a:rPr>
              <a:t>Glossary of Terms </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6" y="1300842"/>
            <a:ext cx="6562543" cy="830997"/>
          </a:xfrm>
          <a:prstGeom prst="rect">
            <a:avLst/>
          </a:prstGeom>
          <a:noFill/>
        </p:spPr>
        <p:txBody>
          <a:bodyPr wrap="square" lIns="91440" tIns="45720" rIns="91440" bIns="45720" rtlCol="0" anchor="t">
            <a:spAutoFit/>
          </a:bodyPr>
          <a:lstStyle/>
          <a:p>
            <a:pPr algn="just"/>
            <a:r>
              <a:rPr lang="en-GB" sz="1200">
                <a:solidFill>
                  <a:schemeClr val="tx1">
                    <a:lumMod val="85000"/>
                    <a:lumOff val="15000"/>
                  </a:schemeClr>
                </a:solidFill>
                <a:latin typeface="Barlow"/>
              </a:rPr>
              <a:t>Hampshire FA are an equal opportunities employer and actively encourage people from diverse backgrounds to apply for all roles. Some of the terms and abbreviations used in this job application pack may be seen as a barrier to apply so we wanted to clarify their meaning to be more inclusive and make the role accessible to more people from diverse backgrounds.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3830734566"/>
              </p:ext>
            </p:extLst>
          </p:nvPr>
        </p:nvGraphicFramePr>
        <p:xfrm>
          <a:off x="581109" y="2131839"/>
          <a:ext cx="6480000" cy="5861675"/>
        </p:xfrm>
        <a:graphic>
          <a:graphicData uri="http://schemas.openxmlformats.org/drawingml/2006/table">
            <a:tbl>
              <a:tblPr firstRow="1" firstCol="1" bandRow="1">
                <a:tableStyleId>{5C22544A-7EE6-4342-B048-85BDC9FD1C3A}</a:tableStyleId>
              </a:tblPr>
              <a:tblGrid>
                <a:gridCol w="1884384">
                  <a:extLst>
                    <a:ext uri="{9D8B030D-6E8A-4147-A177-3AD203B41FA5}">
                      <a16:colId xmlns:a16="http://schemas.microsoft.com/office/drawing/2014/main" val="3789212682"/>
                    </a:ext>
                  </a:extLst>
                </a:gridCol>
                <a:gridCol w="4595616">
                  <a:extLst>
                    <a:ext uri="{9D8B030D-6E8A-4147-A177-3AD203B41FA5}">
                      <a16:colId xmlns:a16="http://schemas.microsoft.com/office/drawing/2014/main" val="3439379865"/>
                    </a:ext>
                  </a:extLst>
                </a:gridCol>
              </a:tblGrid>
              <a:tr h="294422">
                <a:tc>
                  <a:txBody>
                    <a:bodyPr/>
                    <a:lstStyle/>
                    <a:p>
                      <a:pPr algn="l"/>
                      <a:r>
                        <a:rPr lang="en-GB" sz="1000" b="1" u="none">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rPr>
                        <a:t>Term </a:t>
                      </a:r>
                      <a:endParaRPr lang="en-GB" sz="1000" b="1" u="none"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nchor="b">
                    <a:noFill/>
                  </a:tcPr>
                </a:tc>
                <a:tc>
                  <a:txBody>
                    <a:bodyPr/>
                    <a:lstStyle/>
                    <a:p>
                      <a:pPr marL="0" lvl="0" indent="0" algn="l">
                        <a:buFont typeface="Arial" panose="020B0604020202020204" pitchFamily="34" charset="0"/>
                        <a:buNone/>
                      </a:pPr>
                      <a:r>
                        <a:rPr lang="en-GB" sz="1000" b="1" u="none">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rPr>
                        <a:t>Meaning </a:t>
                      </a:r>
                      <a:endParaRPr lang="en-GB" sz="1000" b="1" u="none"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nchor="b">
                    <a:noFill/>
                  </a:tcPr>
                </a:tc>
                <a:extLst>
                  <a:ext uri="{0D108BD9-81ED-4DB2-BD59-A6C34878D82A}">
                    <a16:rowId xmlns:a16="http://schemas.microsoft.com/office/drawing/2014/main" val="164686676"/>
                  </a:ext>
                </a:extLst>
              </a:tr>
              <a:tr h="317108">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Team-based playing opportunities </a:t>
                      </a:r>
                    </a:p>
                  </a:txBody>
                  <a:tcPr marL="32659" marR="32659" marT="16329" marB="16329">
                    <a:solidFill>
                      <a:srgbClr val="051E42"/>
                    </a:solidFill>
                  </a:tcPr>
                </a:tc>
                <a:tc>
                  <a:txBody>
                    <a:bodyPr/>
                    <a:lstStyle/>
                    <a:p>
                      <a:pPr marL="0" lvl="0" indent="0" algn="just">
                        <a:lnSpc>
                          <a:spcPct val="100000"/>
                        </a:lnSpc>
                        <a:buNone/>
                      </a:pPr>
                      <a:r>
                        <a:rPr lang="en-GB" sz="1000" b="0" i="0" u="none" strike="noStrike" baseline="0" noProof="0">
                          <a:solidFill>
                            <a:srgbClr val="000000"/>
                          </a:solidFill>
                          <a:effectLst/>
                          <a:latin typeface="Barlow Condensed"/>
                        </a:rPr>
                        <a:t>Refers to playing competitive football as part of a team within a league structure. Clubs often run this type of football, where clubs compete against each other. </a:t>
                      </a:r>
                      <a:endParaRPr lang="en-US"/>
                    </a:p>
                    <a:p>
                      <a:pPr marL="0" lvl="0" indent="0" algn="just">
                        <a:buFont typeface="Arial" panose="020B0604020202020204" pitchFamily="34" charset="0"/>
                        <a:buNone/>
                      </a:pPr>
                      <a:endParaRPr lang="en-GB" sz="1000">
                        <a:solidFill>
                          <a:srgbClr val="000000"/>
                        </a:solidFill>
                        <a:effectLst/>
                        <a:latin typeface="Barlow Condensed"/>
                        <a:cs typeface="Arial"/>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639403707"/>
                  </a:ext>
                </a:extLst>
              </a:tr>
              <a:tr h="671933">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Sessional-based playing opportunities </a:t>
                      </a:r>
                    </a:p>
                  </a:txBody>
                  <a:tcPr marL="32659" marR="32659" marT="16329" marB="16329">
                    <a:solidFill>
                      <a:srgbClr val="051E42"/>
                    </a:solidFill>
                  </a:tcPr>
                </a:tc>
                <a:tc>
                  <a:txBody>
                    <a:bodyPr/>
                    <a:lstStyle/>
                    <a:p>
                      <a:pPr marL="0" lvl="0" indent="0" algn="just">
                        <a:lnSpc>
                          <a:spcPct val="100000"/>
                        </a:lnSpc>
                        <a:buNone/>
                      </a:pPr>
                      <a:r>
                        <a:rPr lang="en-GB" sz="1000" b="0" i="0" u="none" strike="noStrike" baseline="0" noProof="0">
                          <a:solidFill>
                            <a:srgbClr val="000000"/>
                          </a:solidFill>
                          <a:effectLst/>
                          <a:latin typeface="Barlow Condensed"/>
                        </a:rPr>
                        <a:t>Refers to recreational or casual football. Clubs, leisure centres, and private sport organisations often run this format of football. These sessions are beginner friendly, fun, and not competitive. </a:t>
                      </a:r>
                      <a:endParaRPr lang="en-US"/>
                    </a:p>
                    <a:p>
                      <a:pPr marL="0" marR="0" lvl="0" indent="0" algn="just">
                        <a:lnSpc>
                          <a:spcPct val="100000"/>
                        </a:lnSpc>
                        <a:spcBef>
                          <a:spcPts val="0"/>
                        </a:spcBef>
                        <a:spcAft>
                          <a:spcPts val="0"/>
                        </a:spcAft>
                        <a:buClrTx/>
                        <a:buSzTx/>
                        <a:buFont typeface="Arial" panose="020B0604020202020204" pitchFamily="34" charset="0"/>
                        <a:buNone/>
                      </a:pPr>
                      <a:endParaRPr lang="en-GB" sz="1000">
                        <a:solidFill>
                          <a:srgbClr val="000000"/>
                        </a:solidFill>
                        <a:effectLst/>
                        <a:latin typeface="Barlow Condensed"/>
                        <a:ea typeface="Calibri"/>
                        <a:cs typeface="Arial"/>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258518264"/>
                  </a:ext>
                </a:extLst>
              </a:tr>
              <a:tr h="666748">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EFCCT Pan-Disability League </a:t>
                      </a:r>
                    </a:p>
                  </a:txBody>
                  <a:tcPr marL="32659" marR="32659" marT="16329" marB="16329">
                    <a:solidFill>
                      <a:srgbClr val="051E42"/>
                    </a:solidFill>
                  </a:tcPr>
                </a:tc>
                <a:tc>
                  <a:txBody>
                    <a:bodyPr/>
                    <a:lstStyle/>
                    <a:p>
                      <a:pPr marL="0" lvl="0" indent="0" algn="just">
                        <a:lnSpc>
                          <a:spcPct val="100000"/>
                        </a:lnSpc>
                        <a:buNone/>
                      </a:pPr>
                      <a:r>
                        <a:rPr lang="en-GB" sz="1000" b="0" i="0" u="none" strike="noStrike" baseline="0" noProof="0">
                          <a:solidFill>
                            <a:srgbClr val="000000"/>
                          </a:solidFill>
                          <a:effectLst/>
                          <a:latin typeface="Barlow Condensed"/>
                        </a:rPr>
                        <a:t>Stands for the 'Eastleigh Football Club Community Trust Pan-Disability League'. They are the only pan-disability league in Hampshire and a key partner for the post holder to work with.</a:t>
                      </a:r>
                      <a:endParaRPr lang="en-US"/>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 </a:t>
                      </a:r>
                    </a:p>
                  </a:txBody>
                  <a:tcPr marL="32659" marR="32659" marT="16329" marB="16329">
                    <a:solidFill>
                      <a:schemeClr val="accent1">
                        <a:lumMod val="20000"/>
                        <a:lumOff val="80000"/>
                      </a:schemeClr>
                    </a:solidFill>
                  </a:tcPr>
                </a:tc>
                <a:extLst>
                  <a:ext uri="{0D108BD9-81ED-4DB2-BD59-A6C34878D82A}">
                    <a16:rowId xmlns:a16="http://schemas.microsoft.com/office/drawing/2014/main" val="3098258675"/>
                  </a:ext>
                </a:extLst>
              </a:tr>
              <a:tr h="588844">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 England Football Accredited Clubs </a:t>
                      </a:r>
                    </a:p>
                  </a:txBody>
                  <a:tcPr marL="32659" marR="32659" marT="16329" marB="16329">
                    <a:solidFill>
                      <a:srgbClr val="051E42"/>
                    </a:solidFill>
                  </a:tcPr>
                </a:tc>
                <a:tc>
                  <a:txBody>
                    <a:bodyPr/>
                    <a:lstStyle/>
                    <a:p>
                      <a:pPr marL="0" lvl="0" indent="0" algn="just">
                        <a:lnSpc>
                          <a:spcPct val="100000"/>
                        </a:lnSpc>
                        <a:buNone/>
                      </a:pPr>
                      <a:r>
                        <a:rPr lang="en-GB" sz="1000" b="0" i="0" u="none" strike="noStrike" baseline="0" noProof="0" dirty="0">
                          <a:solidFill>
                            <a:srgbClr val="000000"/>
                          </a:solidFill>
                          <a:effectLst/>
                          <a:latin typeface="Barlow Condensed"/>
                        </a:rPr>
                        <a:t>England Football Accreditation is a Standard that clubs achieve if their football offer is safe, fun, and inclusive. The post holder will need to work with England Football Accredited clubs to grow the disability pathway.</a:t>
                      </a:r>
                      <a:endParaRPr lang="en-US" dirty="0"/>
                    </a:p>
                    <a:p>
                      <a:pPr marL="0" marR="0" lvl="0" indent="0" algn="just">
                        <a:lnSpc>
                          <a:spcPct val="100000"/>
                        </a:lnSpc>
                        <a:spcBef>
                          <a:spcPts val="0"/>
                        </a:spcBef>
                        <a:spcAft>
                          <a:spcPts val="0"/>
                        </a:spcAft>
                        <a:buClrTx/>
                        <a:buSzTx/>
                        <a:buFont typeface="Arial" panose="020B0604020202020204" pitchFamily="34" charset="0"/>
                        <a:buNone/>
                      </a:pPr>
                      <a:r>
                        <a:rPr lang="en-GB" sz="1000" dirty="0">
                          <a:solidFill>
                            <a:srgbClr val="000000"/>
                          </a:solidFill>
                          <a:effectLst/>
                          <a:latin typeface="Barlow Condensed"/>
                          <a:ea typeface="Calibri"/>
                          <a:cs typeface="Arial"/>
                        </a:rPr>
                        <a:t>  </a:t>
                      </a:r>
                      <a:endParaRPr lang="en-US" dirty="0"/>
                    </a:p>
                  </a:txBody>
                  <a:tcPr marL="32659" marR="32659" marT="16329" marB="16329">
                    <a:solidFill>
                      <a:schemeClr val="accent1">
                        <a:lumMod val="20000"/>
                        <a:lumOff val="80000"/>
                      </a:schemeClr>
                    </a:solidFill>
                  </a:tcPr>
                </a:tc>
                <a:extLst>
                  <a:ext uri="{0D108BD9-81ED-4DB2-BD59-A6C34878D82A}">
                    <a16:rowId xmlns:a16="http://schemas.microsoft.com/office/drawing/2014/main" val="270044679"/>
                  </a:ext>
                </a:extLst>
              </a:tr>
              <a:tr h="426992">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Comets </a:t>
                      </a:r>
                    </a:p>
                  </a:txBody>
                  <a:tcPr marL="60096" marR="60096" marT="32659" marB="32659">
                    <a:solidFill>
                      <a:srgbClr val="051E42"/>
                    </a:solidFill>
                  </a:tcPr>
                </a:tc>
                <a:tc>
                  <a:txBody>
                    <a:bodyPr/>
                    <a:lstStyle/>
                    <a:p>
                      <a:pPr marL="0" lvl="0" indent="0" algn="just">
                        <a:buFont typeface="Arial" panose="020B0604020202020204" pitchFamily="34" charset="0"/>
                        <a:buNone/>
                      </a:pP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Comets is a recreational, pan-disability football programme for disabled boys and girls aged between 5 and 11. Comets is funded by The FA and delivered by clubs. </a:t>
                      </a:r>
                    </a:p>
                    <a:p>
                      <a:pPr marL="0" lvl="0" indent="0" algn="just">
                        <a:buFont typeface="Arial" panose="020B0604020202020204" pitchFamily="34" charset="0"/>
                        <a:buNone/>
                      </a:pP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2269143396"/>
                  </a:ext>
                </a:extLst>
              </a:tr>
              <a:tr h="426992">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Just Play </a:t>
                      </a:r>
                    </a:p>
                  </a:txBody>
                  <a:tcPr marL="60096" marR="60096" marT="32659" marB="32659">
                    <a:solidFill>
                      <a:srgbClr val="051E42"/>
                    </a:solidFill>
                  </a:tcPr>
                </a:tc>
                <a:tc>
                  <a:txBody>
                    <a:bodyPr/>
                    <a:lstStyle/>
                    <a:p>
                      <a:pPr marL="0" lvl="0" indent="0" algn="just">
                        <a:lnSpc>
                          <a:spcPct val="100000"/>
                        </a:lnSpc>
                        <a:buNone/>
                      </a:pPr>
                      <a:r>
                        <a:rPr lang="en-GB" sz="1000" b="0" i="0" u="none" strike="noStrike" baseline="0" noProof="0">
                          <a:solidFill>
                            <a:srgbClr val="000000"/>
                          </a:solidFill>
                          <a:effectLst/>
                          <a:latin typeface="Barlow Condensed"/>
                        </a:rPr>
                        <a:t>Just Play is a recreational football programme for adults aged 16+ of all abilities. </a:t>
                      </a:r>
                      <a:endParaRPr lang="en-US"/>
                    </a:p>
                  </a:txBody>
                  <a:tcPr marL="60096" marR="60096" marT="32659" marB="32659">
                    <a:solidFill>
                      <a:schemeClr val="accent1">
                        <a:lumMod val="20000"/>
                        <a:lumOff val="80000"/>
                      </a:schemeClr>
                    </a:solidFill>
                  </a:tcPr>
                </a:tc>
                <a:extLst>
                  <a:ext uri="{0D108BD9-81ED-4DB2-BD59-A6C34878D82A}">
                    <a16:rowId xmlns:a16="http://schemas.microsoft.com/office/drawing/2014/main" val="3872381595"/>
                  </a:ext>
                </a:extLst>
              </a:tr>
              <a:tr h="426992">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Hampshire FA’ CSR Group </a:t>
                      </a:r>
                    </a:p>
                  </a:txBody>
                  <a:tcPr marL="60096" marR="60096" marT="32659" marB="32659">
                    <a:solidFill>
                      <a:srgbClr val="051E42"/>
                    </a:solidFill>
                  </a:tcPr>
                </a:tc>
                <a:tc>
                  <a:txBody>
                    <a:bodyPr/>
                    <a:lstStyle/>
                    <a:p>
                      <a:pPr marL="0" lvl="0" indent="0" algn="just">
                        <a:lnSpc>
                          <a:spcPct val="100000"/>
                        </a:lnSpc>
                        <a:buNone/>
                      </a:pPr>
                      <a:r>
                        <a:rPr lang="en-GB" sz="1000" b="0" i="0" u="none" strike="noStrike" baseline="0" noProof="0">
                          <a:solidFill>
                            <a:srgbClr val="000000"/>
                          </a:solidFill>
                          <a:effectLst/>
                          <a:latin typeface="Barlow Condensed"/>
                        </a:rPr>
                        <a:t>Hampshire FA's staff-led 'Corporate Social Responsibility' Group supports local charitable causes.</a:t>
                      </a:r>
                      <a:endParaRPr lang="en-US"/>
                    </a:p>
                    <a:p>
                      <a:pPr marL="0" marR="0" lvl="0" indent="0" algn="just">
                        <a:lnSpc>
                          <a:spcPct val="100000"/>
                        </a:lnSpc>
                        <a:spcBef>
                          <a:spcPts val="0"/>
                        </a:spcBef>
                        <a:spcAft>
                          <a:spcPts val="0"/>
                        </a:spcAft>
                        <a:buClrTx/>
                        <a:buSzTx/>
                        <a:buFont typeface="Arial" panose="020B0604020202020204" pitchFamily="34" charset="0"/>
                        <a:buNone/>
                      </a:pPr>
                      <a:endParaRPr lang="en-GB" sz="1000">
                        <a:solidFill>
                          <a:srgbClr val="000000"/>
                        </a:solidFill>
                        <a:effectLst/>
                        <a:latin typeface="Barlow Condensed"/>
                        <a:ea typeface="Times New Roman" panose="02020603050405020304" pitchFamily="18" charset="0"/>
                        <a:cs typeface="Arial"/>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1715400103"/>
                  </a:ext>
                </a:extLst>
              </a:tr>
              <a:tr h="426992">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Disability Football Ambassadors </a:t>
                      </a:r>
                    </a:p>
                  </a:txBody>
                  <a:tcPr marL="60096" marR="60096" marT="32659" marB="32659">
                    <a:solidFill>
                      <a:srgbClr val="051E42"/>
                    </a:solidFill>
                  </a:tcPr>
                </a:tc>
                <a:tc>
                  <a:txBody>
                    <a:bodyPr/>
                    <a:lstStyle/>
                    <a:p>
                      <a:pPr marL="0" lvl="0" indent="0" algn="just">
                        <a:lnSpc>
                          <a:spcPct val="100000"/>
                        </a:lnSpc>
                        <a:buNone/>
                      </a:pPr>
                      <a:r>
                        <a:rPr lang="en-GB" sz="1000" b="0" i="0" u="none" strike="noStrike" baseline="0" noProof="0">
                          <a:solidFill>
                            <a:srgbClr val="000000"/>
                          </a:solidFill>
                          <a:effectLst/>
                          <a:latin typeface="Barlow Condensed"/>
                        </a:rPr>
                        <a:t>The Disability Football Ambassadors support England Football Accredited Clubs to create more club-based opportunities for disabled people to play, coach, or volunteer.</a:t>
                      </a:r>
                      <a:endParaRPr lang="en-US"/>
                    </a:p>
                    <a:p>
                      <a:pPr marL="0" marR="0" lvl="0" indent="0" algn="just" rtl="0" eaLnBrk="1" fontAlgn="auto" latinLnBrk="0" hangingPunct="1">
                        <a:lnSpc>
                          <a:spcPct val="100000"/>
                        </a:lnSpc>
                        <a:spcBef>
                          <a:spcPts val="0"/>
                        </a:spcBef>
                        <a:spcAft>
                          <a:spcPts val="0"/>
                        </a:spcAft>
                        <a:buClrTx/>
                        <a:buSzTx/>
                        <a:buFont typeface="Arial" panose="020B0604020202020204" pitchFamily="34" charset="0"/>
                        <a:buNone/>
                      </a:pPr>
                      <a:endPar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3287418283"/>
                  </a:ext>
                </a:extLst>
              </a:tr>
              <a:tr h="426992">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IAG </a:t>
                      </a:r>
                    </a:p>
                  </a:txBody>
                  <a:tcPr marL="60096" marR="60096" marT="32659" marB="32659">
                    <a:solidFill>
                      <a:srgbClr val="051E42"/>
                    </a:solidFill>
                  </a:tcPr>
                </a:tc>
                <a:tc>
                  <a:txBody>
                    <a:bodyPr/>
                    <a:lstStyle/>
                    <a:p>
                      <a:pPr marL="0" lvl="0" indent="0" algn="just">
                        <a:lnSpc>
                          <a:spcPct val="100000"/>
                        </a:lnSpc>
                        <a:buNone/>
                      </a:pPr>
                      <a:r>
                        <a:rPr lang="en-GB" sz="1000" b="0" i="0" u="none" strike="noStrike" baseline="0" noProof="0">
                          <a:solidFill>
                            <a:srgbClr val="000000"/>
                          </a:solidFill>
                          <a:effectLst/>
                          <a:latin typeface="Barlow Condensed"/>
                        </a:rPr>
                        <a:t>Hampshire FA's Inclusion Advisory Group consists of staff, directors</a:t>
                      </a:r>
                      <a:r>
                        <a:rPr lang="en-GB" sz="1000" b="0" i="0" u="none" strike="noStrike" baseline="0" noProof="0" dirty="0">
                          <a:solidFill>
                            <a:srgbClr val="000000"/>
                          </a:solidFill>
                          <a:effectLst/>
                          <a:latin typeface="Barlow Condensed"/>
                        </a:rPr>
                        <a:t>, and local community members. The group monitors the successful delivery of Hampshire FA's EDI Strategy.</a:t>
                      </a:r>
                      <a:endParaRPr lang="en-US" dirty="0"/>
                    </a:p>
                    <a:p>
                      <a:pPr marL="0" marR="0" lvl="0" indent="0" algn="just">
                        <a:lnSpc>
                          <a:spcPct val="100000"/>
                        </a:lnSpc>
                        <a:spcBef>
                          <a:spcPts val="0"/>
                        </a:spcBef>
                        <a:spcAft>
                          <a:spcPts val="0"/>
                        </a:spcAft>
                        <a:buClrTx/>
                        <a:buSzTx/>
                        <a:buFont typeface="Arial" panose="020B0604020202020204" pitchFamily="34" charset="0"/>
                        <a:buNone/>
                      </a:pPr>
                      <a:endParaRPr lang="en-GB" sz="1000" dirty="0">
                        <a:solidFill>
                          <a:srgbClr val="000000"/>
                        </a:solidFill>
                        <a:effectLst/>
                        <a:latin typeface="Barlow Condensed"/>
                        <a:ea typeface="Times New Roman" panose="02020603050405020304" pitchFamily="18" charset="0"/>
                        <a:cs typeface="Arial"/>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2250680635"/>
                  </a:ext>
                </a:extLst>
              </a:tr>
              <a:tr h="426992">
                <a:tc>
                  <a:txBody>
                    <a:bodyPr/>
                    <a:lstStyle/>
                    <a:p>
                      <a:r>
                        <a:rPr lang="en-GB" sz="100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Mens Health Inequalities </a:t>
                      </a:r>
                    </a:p>
                  </a:txBody>
                  <a:tcPr marL="60096" marR="60096" marT="32659" marB="32659">
                    <a:solidFill>
                      <a:srgbClr val="051E42"/>
                    </a:solidFill>
                  </a:tcPr>
                </a:tc>
                <a:tc>
                  <a:txBody>
                    <a:body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In the UK, several physical and mental health conditions disproportionately impact men. Men are more likely to experience poor health outcomes for a variety of conditions. The incoming post holder will be expected to develop projects that would positively impact men's health conditions. </a:t>
                      </a:r>
                    </a:p>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120061069"/>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4"/>
          <a:stretch>
            <a:fillRect/>
          </a:stretch>
        </p:blipFill>
        <p:spPr>
          <a:xfrm>
            <a:off x="3508539" y="9788823"/>
            <a:ext cx="542596" cy="772571"/>
          </a:xfrm>
          <a:prstGeom prst="rect">
            <a:avLst/>
          </a:prstGeom>
        </p:spPr>
      </p:pic>
      <p:sp>
        <p:nvSpPr>
          <p:cNvPr id="2" name="TextBox 1">
            <a:extLst>
              <a:ext uri="{FF2B5EF4-FFF2-40B4-BE49-F238E27FC236}">
                <a16:creationId xmlns:a16="http://schemas.microsoft.com/office/drawing/2014/main" id="{2CB10F03-7DD6-C970-67F1-075E4F3AB309}"/>
              </a:ext>
            </a:extLst>
          </p:cNvPr>
          <p:cNvSpPr txBox="1"/>
          <p:nvPr/>
        </p:nvSpPr>
        <p:spPr>
          <a:xfrm>
            <a:off x="212356" y="238540"/>
            <a:ext cx="3067557" cy="249696"/>
          </a:xfrm>
          <a:prstGeom prst="rect">
            <a:avLst/>
          </a:prstGeom>
          <a:noFill/>
        </p:spPr>
        <p:txBody>
          <a:bodyPr wrap="square" rtlCol="0">
            <a:spAutoFit/>
          </a:bodyPr>
          <a:lstStyle/>
          <a:p>
            <a:r>
              <a:rPr lang="en-US" sz="1000">
                <a:solidFill>
                  <a:srgbClr val="061E42"/>
                </a:solidFill>
                <a:latin typeface="Barlow Condensed Medium" pitchFamily="2" charset="77"/>
              </a:rPr>
              <a:t>Disability &amp; Health Football Development Officer | Hampshire FA</a:t>
            </a:r>
          </a:p>
        </p:txBody>
      </p:sp>
    </p:spTree>
    <p:extLst>
      <p:ext uri="{BB962C8B-B14F-4D97-AF65-F5344CB8AC3E}">
        <p14:creationId xmlns:p14="http://schemas.microsoft.com/office/powerpoint/2010/main" val="10975316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9" ma:contentTypeDescription="Create a new document." ma:contentTypeScope="" ma:versionID="2ddfd80c8d8623160f1940c8867449b7">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a6962e9d7884603f98009257cb2df718"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Topodium"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opodium" ma:index="21" nillable="true" ma:displayName="Topodium" ma:description="Official Printing partner" ma:format="Dropdown" ma:internalName="Topodium">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97ac9de-8f24-47d9-8043-4e9ee0380fd1}"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13f2ff-d3f6-4e4a-981e-28de5316bdc4">
      <Terms xmlns="http://schemas.microsoft.com/office/infopath/2007/PartnerControls"/>
    </lcf76f155ced4ddcb4097134ff3c332f>
    <TaxCatchAll xmlns="f412957e-9720-445d-b04b-3868fdc1665b" xsi:nil="true"/>
    <Topodium xmlns="ec13f2ff-d3f6-4e4a-981e-28de5316bd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A78E6F-724C-4D47-95A4-7CABD854AC46}">
  <ds:schemaRefs>
    <ds:schemaRef ds:uri="ec13f2ff-d3f6-4e4a-981e-28de5316bdc4"/>
    <ds:schemaRef ds:uri="f412957e-9720-445d-b04b-3868fdc166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9FA19F-B9D1-4845-8D31-723CEB95BF3F}">
  <ds:schemaRefs>
    <ds:schemaRef ds:uri="ec13f2ff-d3f6-4e4a-981e-28de5316bdc4"/>
    <ds:schemaRef ds:uri="f412957e-9720-445d-b04b-3868fdc166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EEBC6C1-11F4-4CB7-8EC3-249B7A4C56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2380</Words>
  <Application>Microsoft Office PowerPoint</Application>
  <PresentationFormat>Custom</PresentationFormat>
  <Paragraphs>219</Paragraphs>
  <Slides>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Aptos</vt:lpstr>
      <vt:lpstr>Arial</vt:lpstr>
      <vt:lpstr>Barlow</vt:lpstr>
      <vt:lpstr>Barlow Condensed</vt:lpstr>
      <vt:lpstr>Barlow Condensed ExtraBold</vt:lpstr>
      <vt:lpstr>Barlow Condensed Medium</vt:lpstr>
      <vt:lpstr>Barlow Condensed SemiBold</vt:lpstr>
      <vt:lpstr>Calibri</vt:lpstr>
      <vt:lpstr>Calibri Light</vt:lpstr>
      <vt:lpstr>Symbol</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Bethany Brown</cp:lastModifiedBy>
  <cp:revision>2</cp:revision>
  <dcterms:created xsi:type="dcterms:W3CDTF">2021-09-15T12:59:35Z</dcterms:created>
  <dcterms:modified xsi:type="dcterms:W3CDTF">2024-09-27T15:26:47Z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y fmtid="{D5CDD505-2E9C-101B-9397-08002B2CF9AE}" pid="3" name="MediaServiceImageTags">
    <vt:lpwstr/>
  </property>
</Properties>
</file>